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4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83" r:id="rId4"/>
    <p:sldId id="285" r:id="rId5"/>
    <p:sldId id="293" r:id="rId6"/>
    <p:sldId id="294" r:id="rId7"/>
    <p:sldId id="262" r:id="rId8"/>
    <p:sldId id="277" r:id="rId9"/>
    <p:sldId id="261" r:id="rId10"/>
    <p:sldId id="287" r:id="rId11"/>
    <p:sldId id="257" r:id="rId12"/>
    <p:sldId id="286" r:id="rId13"/>
    <p:sldId id="258" r:id="rId14"/>
    <p:sldId id="264" r:id="rId15"/>
    <p:sldId id="265" r:id="rId16"/>
    <p:sldId id="296" r:id="rId17"/>
    <p:sldId id="291" r:id="rId18"/>
    <p:sldId id="292" r:id="rId19"/>
    <p:sldId id="266" r:id="rId20"/>
    <p:sldId id="267" r:id="rId21"/>
    <p:sldId id="268" r:id="rId22"/>
    <p:sldId id="269" r:id="rId23"/>
    <p:sldId id="270" r:id="rId24"/>
    <p:sldId id="271" r:id="rId25"/>
    <p:sldId id="289" r:id="rId26"/>
    <p:sldId id="273" r:id="rId27"/>
    <p:sldId id="274" r:id="rId28"/>
    <p:sldId id="275" r:id="rId29"/>
    <p:sldId id="276" r:id="rId30"/>
    <p:sldId id="278" r:id="rId31"/>
    <p:sldId id="281" r:id="rId32"/>
    <p:sldId id="288" r:id="rId3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F2"/>
    <a:srgbClr val="FB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96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F39A0-CA5B-E810-A512-AD31A697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FD58E-CE85-B483-A1DA-E3F74E771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B2A06-435A-305F-3068-29B051A27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2FF54-98F0-3746-3182-8A44B8CD4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15C2-2854-75FA-C465-687C5295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ECB312-36FD-A183-A777-C32E7DDD0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FC250-8099-F51A-5DFF-CF5704DC9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A7642-FF22-A7B2-0258-4B569A0F0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2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391E7-A8A1-20C4-D144-9F501B92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C4F8F-CC4D-AD76-8184-88072FEA0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417B1-ABB0-382D-F474-F9CE522E2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0F51-C661-7782-184E-A9E1D3B55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71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287CA-801B-2164-DC98-62DCEE6E3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C4336-AE9B-40BF-7AF8-E93C30AEA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0C15F-3F7C-37C6-8C86-9C14051CF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96FB-8FBA-7DFC-878F-355D2151F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1E7E-F840-EFFC-23E2-0A060F217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31300-DC9D-AFAA-8200-E654B9D0B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982C8-3D9C-83EE-8D55-D809802C3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05D5B-604C-D2D6-3B9C-4B1A805CBA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7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11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3" name="Text 1"/>
          <p:cNvSpPr/>
          <p:nvPr/>
        </p:nvSpPr>
        <p:spPr>
          <a:xfrm>
            <a:off x="548640" y="6400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TALK FOR CHAIR: AI FOR MATHEMATICS. 27 MAY 2026.</a:t>
            </a:r>
            <a:endParaRPr lang="en-US" sz="1100" dirty="0"/>
          </a:p>
        </p:txBody>
      </p:sp>
      <p:pic>
        <p:nvPicPr>
          <p:cNvPr id="4" name="Image 0" descr="./intern_hap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94560"/>
            <a:ext cx="2743200" cy="27432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" y="521208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meet the intern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48640" y="562356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fluent  ·  fast  ·  sometimes wrong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572000" y="1828800"/>
            <a:ext cx="7315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Very Confident Intern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4572000" y="32461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I use LLMs in mathematical research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4572000" y="4023360"/>
            <a:ext cx="41148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0" name="Text 7"/>
          <p:cNvSpPr/>
          <p:nvPr/>
        </p:nvSpPr>
        <p:spPr>
          <a:xfrm>
            <a:off x="4572000" y="41605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Dennis Eriksson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572000" y="452628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D1D5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Professor of Mathematics</a:t>
            </a:r>
            <a:endParaRPr lang="en-US" sz="1300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8F34561-A470-14E6-683F-DEE0195C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5" y="4785362"/>
            <a:ext cx="1584955" cy="1584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OBJECT OF STUDY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What's a singularity?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2"/>
              <p:cNvSpPr/>
              <p:nvPr/>
            </p:nvSpPr>
            <p:spPr>
              <a:xfrm>
                <a:off x="538480" y="1691640"/>
                <a:ext cx="96012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2000" i="1" dirty="0">
                    <a:solidFill>
                      <a:srgbClr val="E0654A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Special points on level 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  <m:t>: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  <m:t>ℂ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Georgia" pitchFamily="34" charset="-122"/>
                            <a:cs typeface="Georgia" pitchFamily="34" charset="-12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E0654A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E0654A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ℂ</m:t>
                    </m:r>
                    <m:r>
                      <a:rPr lang="en-US" sz="2000" b="0" i="1" smtClean="0">
                        <a:solidFill>
                          <a:srgbClr val="E0654A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" y="1691640"/>
                <a:ext cx="9601200" cy="457200"/>
              </a:xfrm>
              <a:prstGeom prst="rect">
                <a:avLst/>
              </a:prstGeom>
              <a:blipFill>
                <a:blip r:embed="rId3"/>
                <a:stretch>
                  <a:fillRect l="-1585" t="-2703" b="-16216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3"/>
          <p:cNvSpPr/>
          <p:nvPr/>
        </p:nvSpPr>
        <p:spPr>
          <a:xfrm>
            <a:off x="548640" y="228600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hap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pic>
        <p:nvPicPr>
          <p:cNvPr id="7" name="Image 1" descr="./singularity_cus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2514600"/>
            <a:ext cx="5029200" cy="40233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943600" y="260604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5"/>
              <p:cNvSpPr/>
              <p:nvPr/>
            </p:nvSpPr>
            <p:spPr>
              <a:xfrm>
                <a:off x="5943600" y="2926080"/>
                <a:ext cx="5669280" cy="7315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6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A  point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𝑝</m:t>
                    </m:r>
                  </m:oMath>
                </a14:m>
                <a:r>
                  <a:rPr lang="en-US" sz="16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  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{</m:t>
                    </m:r>
                    <m:r>
                      <a:rPr lang="en-US" sz="16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𝑓</m:t>
                    </m:r>
                    <m:r>
                      <a:rPr lang="en-US" sz="16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 = 0}  </m:t>
                    </m:r>
                  </m:oMath>
                </a14:m>
                <a:r>
                  <a:rPr lang="en-US" sz="16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where the gradient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∇</m:t>
                    </m:r>
                    <m:r>
                      <a:rPr lang="en-US" sz="1600" i="1" dirty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 </m:t>
                    </m:r>
                    <m:r>
                      <a:rPr lang="en-US" sz="1600" i="1" dirty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𝑓</m:t>
                    </m:r>
                  </m:oMath>
                </a14:m>
                <a:r>
                  <a:rPr lang="en-US" sz="16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  vanishes.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Tex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926080"/>
                <a:ext cx="5669280" cy="731520"/>
              </a:xfrm>
              <a:prstGeom prst="rect">
                <a:avLst/>
              </a:prstGeom>
              <a:blipFill>
                <a:blip r:embed="rId6"/>
                <a:stretch>
                  <a:fillRect l="-2237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6"/>
          <p:cNvSpPr/>
          <p:nvPr/>
        </p:nvSpPr>
        <p:spPr>
          <a:xfrm>
            <a:off x="5943600" y="374904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ORIGIN  (the example on the left)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7"/>
              <p:cNvSpPr/>
              <p:nvPr/>
            </p:nvSpPr>
            <p:spPr>
              <a:xfrm>
                <a:off x="5839691" y="4091940"/>
                <a:ext cx="5877098" cy="5029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𝑓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𝑦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 = 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𝑦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² − 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𝑥</m:t>
                      </m:r>
                      <m:r>
                        <a:rPr lang="en-US" sz="1600" i="1" dirty="0" smtClean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³,    </m:t>
                      </m:r>
                      <m:r>
                        <m:rPr>
                          <m:sty m:val="p"/>
                        </m:rPr>
                        <a:rPr lang="en-US" sz="1600" i="0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∇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𝑓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= (−3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𝑥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²,  2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𝑦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),    </m:t>
                      </m:r>
                      <m:r>
                        <m:rPr>
                          <m:sty m:val="p"/>
                        </m:rPr>
                        <a:rPr lang="en-US" sz="1600" i="0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∇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𝑓</m:t>
                      </m:r>
                      <m:r>
                        <a:rPr lang="en-US" sz="16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(0,0) = 0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1" name="Tex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91" y="4091940"/>
                <a:ext cx="5877098" cy="502920"/>
              </a:xfrm>
              <a:prstGeom prst="rect">
                <a:avLst/>
              </a:prstGeom>
              <a:blipFill>
                <a:blip r:embed="rId7"/>
                <a:stretch>
                  <a:fillRect l="-862" r="-2371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8"/>
          <p:cNvSpPr/>
          <p:nvPr/>
        </p:nvSpPr>
        <p:spPr>
          <a:xfrm>
            <a:off x="5943600" y="475488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5943600" y="5074920"/>
            <a:ext cx="56692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Smooth points all look the same. Singular points carry geometry — each one has its own invariants, its own behaviour under deformation, its own arithmetic.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548640" y="6492240"/>
            <a:ext cx="11064240" cy="292608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Shape 11"/>
          <p:cNvSpPr/>
          <p:nvPr/>
        </p:nvSpPr>
        <p:spPr>
          <a:xfrm>
            <a:off x="548640" y="6492240"/>
            <a:ext cx="91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12"/>
              <p:cNvSpPr/>
              <p:nvPr/>
            </p:nvSpPr>
            <p:spPr>
              <a:xfrm>
                <a:off x="777240" y="6492240"/>
                <a:ext cx="10789920" cy="29260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100" i="1" dirty="0">
                    <a:solidFill>
                      <a:srgbClr val="374151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a small zoo:   node  (xy = 0)  ·   cusp  (y² = x³)  ·   Aₙ, Dₙ, E₆ — E₈  ·   Brieskorn–Pham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sz="1100" b="0" i="1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+</m:t>
                    </m:r>
                    <m:sSubSup>
                      <m:sSubSupPr>
                        <m:ctrlP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1100" b="0" i="1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+…+</m:t>
                    </m:r>
                    <m:sSubSup>
                      <m:sSubSupPr>
                        <m:ctrlP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𝑛</m:t>
                            </m:r>
                          </m:sub>
                        </m:sSub>
                      </m:sup>
                    </m:sSubSup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6492240"/>
                <a:ext cx="10789920" cy="292608"/>
              </a:xfrm>
              <a:prstGeom prst="rect">
                <a:avLst/>
              </a:prstGeom>
              <a:blipFill>
                <a:blip r:embed="rId8"/>
                <a:stretch>
                  <a:fillRect l="-823" b="-8333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ageNumber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26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INVARIANTS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we measure: sₖ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concrete — and full of normalization choices.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548640" y="228600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spark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48640" y="2606040"/>
            <a:ext cx="256032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5"/>
          <p:cNvSpPr/>
          <p:nvPr/>
        </p:nvSpPr>
        <p:spPr>
          <a:xfrm>
            <a:off x="548640" y="2606040"/>
            <a:ext cx="256032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6"/>
          <p:cNvSpPr/>
          <p:nvPr/>
        </p:nvSpPr>
        <p:spPr>
          <a:xfrm>
            <a:off x="548640" y="26060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MILNOR FIBER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40080" y="3017520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F2A37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M  :=  level surface close to the singular level surface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40080" y="356616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local geometry near the singular point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3145536" y="3337560"/>
            <a:ext cx="2286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13" name="Shape 10"/>
          <p:cNvSpPr/>
          <p:nvPr/>
        </p:nvSpPr>
        <p:spPr>
          <a:xfrm>
            <a:off x="3566160" y="2606040"/>
            <a:ext cx="256032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Shape 11"/>
          <p:cNvSpPr/>
          <p:nvPr/>
        </p:nvSpPr>
        <p:spPr>
          <a:xfrm>
            <a:off x="3566160" y="2606040"/>
            <a:ext cx="256032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3566160" y="26060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COHOMOLOGY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13"/>
              <p:cNvSpPr/>
              <p:nvPr/>
            </p:nvSpPr>
            <p:spPr>
              <a:xfrm>
                <a:off x="3657600" y="3017520"/>
                <a:ext cx="2377440" cy="5029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𝐻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𝑛</m:t>
                          </m:r>
                        </m:sup>
                      </m:sSup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</m:t>
                      </m:r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𝑀</m:t>
                      </m:r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 </m:t>
                      </m:r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ℂ</m:t>
                      </m:r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6" name="Tex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17520"/>
                <a:ext cx="2377440" cy="502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14"/>
          <p:cNvSpPr/>
          <p:nvPr/>
        </p:nvSpPr>
        <p:spPr>
          <a:xfrm>
            <a:off x="3657600" y="356616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finite-dimensional; dimension is the Milnor number μ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6163056" y="3337560"/>
            <a:ext cx="2286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19" name="Shape 16"/>
          <p:cNvSpPr/>
          <p:nvPr/>
        </p:nvSpPr>
        <p:spPr>
          <a:xfrm>
            <a:off x="6583680" y="2606040"/>
            <a:ext cx="256032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0" name="Shape 17"/>
          <p:cNvSpPr/>
          <p:nvPr/>
        </p:nvSpPr>
        <p:spPr>
          <a:xfrm>
            <a:off x="6583680" y="2606040"/>
            <a:ext cx="256032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8"/>
          <p:cNvSpPr/>
          <p:nvPr/>
        </p:nvSpPr>
        <p:spPr>
          <a:xfrm>
            <a:off x="6583680" y="26060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HODGE FILTRATION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19"/>
              <p:cNvSpPr/>
              <p:nvPr/>
            </p:nvSpPr>
            <p:spPr>
              <a:xfrm>
                <a:off x="6675120" y="3017520"/>
                <a:ext cx="2377440" cy="5029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3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sSupPr>
                            <m:e>
                              <m:r>
                                <a:rPr lang="en-US" sz="13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…⊆</m:t>
                              </m:r>
                              <m:r>
                                <a:rPr lang="en-US" sz="13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13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⊆</m:t>
                          </m:r>
                          <m: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𝐹</m:t>
                          </m:r>
                        </m:e>
                        <m:sup>
                          <m:r>
                            <a:rPr lang="en-US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1</m:t>
                          </m:r>
                        </m:sup>
                      </m:sSup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⊆</m:t>
                      </m:r>
                      <m:sSup>
                        <m:sSupPr>
                          <m:ctrlPr>
                            <a:rPr lang="sv-SE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sv-SE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𝐹</m:t>
                          </m:r>
                        </m:e>
                        <m:sup>
                          <m:r>
                            <a:rPr lang="sv-SE" sz="13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0</m:t>
                          </m:r>
                        </m:sup>
                      </m:sSup>
                      <m:r>
                        <a:rPr lang="en-US" sz="13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sz="13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3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𝐻</m:t>
                          </m:r>
                        </m:e>
                        <m:sup>
                          <m:r>
                            <a:rPr lang="en-US" sz="13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𝑛</m:t>
                          </m:r>
                        </m:sup>
                      </m:sSup>
                      <m:r>
                        <a:rPr lang="en-US" sz="13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</m:t>
                      </m:r>
                      <m:r>
                        <a:rPr lang="en-US" sz="13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𝑀</m:t>
                      </m:r>
                      <m:r>
                        <a:rPr lang="en-US" sz="13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 </m:t>
                      </m:r>
                      <m:r>
                        <a:rPr lang="en-US" sz="13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ℂ</m:t>
                      </m:r>
                      <m:r>
                        <a:rPr lang="en-US" sz="13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2" name="Tex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0" y="3017520"/>
                <a:ext cx="2377440" cy="502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20"/>
              <p:cNvSpPr/>
              <p:nvPr/>
            </p:nvSpPr>
            <p:spPr>
              <a:xfrm>
                <a:off x="6695440" y="3566160"/>
                <a:ext cx="237744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buNone/>
                </a:pPr>
                <a:r>
                  <a:rPr lang="en-US" sz="1000" i="1" dirty="0">
                    <a:solidFill>
                      <a:srgbClr val="6B7280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graded pieces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𝑠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𝑘</m:t>
                        </m:r>
                      </m:sub>
                    </m:sSub>
                    <m:r>
                      <a:rPr lang="en-US" sz="1000" b="0" i="1" smtClean="0">
                        <a:solidFill>
                          <a:srgbClr val="6B7280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sz="1000" b="0" i="1" smtClean="0">
                        <a:solidFill>
                          <a:srgbClr val="6B7280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dim</m:t>
                    </m:r>
                    <m:r>
                      <a:rPr lang="en-US" sz="1000" b="0" i="1" smtClean="0">
                        <a:solidFill>
                          <a:srgbClr val="6B7280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 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𝐹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𝑘</m:t>
                        </m:r>
                      </m:sup>
                    </m:sSup>
                    <m:r>
                      <a:rPr lang="en-US" sz="1000" b="0" i="1" smtClean="0">
                        <a:solidFill>
                          <a:srgbClr val="6B7280"/>
                        </a:solidFill>
                        <a:latin typeface="Cambria Math" panose="02040503050406030204" pitchFamily="18" charset="0"/>
                        <a:ea typeface="Calibri" pitchFamily="34" charset="-122"/>
                        <a:cs typeface="Calibri" pitchFamily="34" charset="-120"/>
                      </a:rPr>
                      <m:t>/</m:t>
                    </m:r>
                    <m:sSup>
                      <m:sSupPr>
                        <m:ctrlP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pPr>
                      <m:e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𝐹</m:t>
                        </m:r>
                      </m:e>
                      <m:sup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𝑘</m:t>
                        </m:r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_1</m:t>
                        </m:r>
                      </m:sup>
                    </m:sSup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566160"/>
                <a:ext cx="2377440" cy="457200"/>
              </a:xfrm>
              <a:prstGeom prst="rect">
                <a:avLst/>
              </a:prstGeom>
              <a:blipFill>
                <a:blip r:embed="rId6"/>
                <a:stretch>
                  <a:fillRect t="-5405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hape 21"/>
          <p:cNvSpPr/>
          <p:nvPr/>
        </p:nvSpPr>
        <p:spPr>
          <a:xfrm>
            <a:off x="9180576" y="3337560"/>
            <a:ext cx="2286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25" name="Shape 22"/>
          <p:cNvSpPr/>
          <p:nvPr/>
        </p:nvSpPr>
        <p:spPr>
          <a:xfrm>
            <a:off x="9601200" y="2606040"/>
            <a:ext cx="256032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6" name="Shape 23"/>
          <p:cNvSpPr/>
          <p:nvPr/>
        </p:nvSpPr>
        <p:spPr>
          <a:xfrm>
            <a:off x="9601200" y="2606040"/>
            <a:ext cx="256032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4"/>
          <p:cNvSpPr/>
          <p:nvPr/>
        </p:nvSpPr>
        <p:spPr>
          <a:xfrm>
            <a:off x="9601200" y="26060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MONODROMY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25"/>
              <p:cNvSpPr/>
              <p:nvPr/>
            </p:nvSpPr>
            <p:spPr>
              <a:xfrm>
                <a:off x="9692640" y="3017520"/>
                <a:ext cx="2377440" cy="5029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1300" i="1" dirty="0">
                    <a:solidFill>
                      <a:srgbClr val="1F2A37"/>
                    </a:solidFill>
                    <a:latin typeface="Cambria Math" pitchFamily="34" charset="0"/>
                    <a:ea typeface="Cambria Math" pitchFamily="34" charset="-122"/>
                    <a:cs typeface="Cambria Math" pitchFamily="34" charset="-120"/>
                  </a:rPr>
                  <a:t>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𝑇</m:t>
                        </m:r>
                      </m:e>
                      <m:sub>
                        <m: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𝑠</m:t>
                        </m:r>
                      </m:sub>
                    </m:sSub>
                    <m:r>
                      <a:rPr lang="en-US" sz="1300" b="0" i="1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⋅</m:t>
                    </m:r>
                    <m:sSub>
                      <m:sSubPr>
                        <m:ctrlP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𝑇</m:t>
                        </m:r>
                      </m:e>
                      <m:sub>
                        <m:r>
                          <a:rPr lang="en-US" sz="1300" b="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300" i="1" dirty="0">
                    <a:solidFill>
                      <a:srgbClr val="1F2A37"/>
                    </a:solidFill>
                    <a:latin typeface="Cambria Math" pitchFamily="34" charset="0"/>
                    <a:ea typeface="Cambria Math" pitchFamily="34" charset="-122"/>
                    <a:cs typeface="Cambria Math" pitchFamily="34" charset="-120"/>
                  </a:rPr>
                  <a:t>   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</m:ctrlPr>
                      </m:sSupPr>
                      <m:e>
                        <m:r>
                          <a:rPr lang="en-US" sz="1300" i="1" smtClean="0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𝐻</m:t>
                        </m:r>
                      </m:e>
                      <m:sup>
                        <m:r>
                          <a:rPr lang="en-US" sz="1300" i="1">
                            <a:solidFill>
                              <a:srgbClr val="1F2A37"/>
                            </a:solidFill>
                            <a:latin typeface="Cambria Math" panose="02040503050406030204" pitchFamily="18" charset="0"/>
                            <a:ea typeface="Cambria Math" pitchFamily="34" charset="-122"/>
                            <a:cs typeface="Cambria Math" pitchFamily="34" charset="-120"/>
                          </a:rPr>
                          <m:t>𝑛</m:t>
                        </m:r>
                      </m:sup>
                    </m:sSup>
                    <m:r>
                      <a:rPr lang="en-US" sz="1300" i="1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(</m:t>
                    </m:r>
                    <m:r>
                      <a:rPr lang="en-US" sz="1300" i="1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𝑀</m:t>
                    </m:r>
                    <m:r>
                      <a:rPr lang="en-US" sz="1300" i="1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, </m:t>
                    </m:r>
                    <m:r>
                      <a:rPr lang="en-US" sz="1300" i="1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ℂ</m:t>
                    </m:r>
                    <m:r>
                      <a:rPr lang="en-US" sz="1300" i="1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Cambria Math" pitchFamily="34" charset="-122"/>
                        <a:cs typeface="Cambria Math" pitchFamily="34" charset="-120"/>
                      </a:rPr>
                      <m:t>)</m:t>
                    </m:r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28" name="Tex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40" y="3017520"/>
                <a:ext cx="2377440" cy="502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26"/>
              <p:cNvSpPr/>
              <p:nvPr/>
            </p:nvSpPr>
            <p:spPr>
              <a:xfrm>
                <a:off x="9692640" y="3566160"/>
                <a:ext cx="237744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buNone/>
                </a:pPr>
                <a:r>
                  <a:rPr lang="en-US" sz="1000" i="1" dirty="0">
                    <a:solidFill>
                      <a:srgbClr val="6B7280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Eigenvalues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𝑇</m:t>
                        </m:r>
                      </m:e>
                      <m:sub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000" i="1" dirty="0">
                    <a:solidFill>
                      <a:srgbClr val="6B7280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funcPr>
                      <m:fName>
                        <m:r>
                          <a:rPr lang="en-US" sz="1000" b="0" i="0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000" b="0" i="0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dPr>
                          <m:e>
                            <m:r>
                              <a:rPr lang="sv-SE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−</m:t>
                            </m:r>
                            <m: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2</m:t>
                            </m:r>
                            <m: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𝜋</m:t>
                            </m:r>
                            <m: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𝑖</m:t>
                            </m:r>
                            <m: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 </m:t>
                            </m:r>
                            <m:r>
                              <a:rPr lang="en-US" sz="1000" b="0" i="1" smtClean="0">
                                <a:solidFill>
                                  <a:srgbClr val="6B7280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𝛼</m:t>
                            </m:r>
                          </m:e>
                        </m:d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, </m:t>
                        </m:r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𝛼</m:t>
                        </m:r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∈</m:t>
                        </m:r>
                        <m:r>
                          <a:rPr lang="en-US" sz="1000" b="0" i="1" smtClean="0">
                            <a:solidFill>
                              <a:srgbClr val="6B7280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ℚ</m:t>
                        </m:r>
                      </m:e>
                    </m:func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29" name="Tex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640" y="3566160"/>
                <a:ext cx="2377440" cy="457200"/>
              </a:xfrm>
              <a:prstGeom prst="rect">
                <a:avLst/>
              </a:prstGeom>
              <a:blipFill>
                <a:blip r:embed="rId8"/>
                <a:stretch>
                  <a:fillRect t="-8108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hape 27"/>
          <p:cNvSpPr/>
          <p:nvPr/>
        </p:nvSpPr>
        <p:spPr>
          <a:xfrm>
            <a:off x="548640" y="4434840"/>
            <a:ext cx="11064240" cy="141732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31" name="Shape 28"/>
          <p:cNvSpPr/>
          <p:nvPr/>
        </p:nvSpPr>
        <p:spPr>
          <a:xfrm>
            <a:off x="548640" y="4434840"/>
            <a:ext cx="137160" cy="141732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29"/>
              <p:cNvSpPr/>
              <p:nvPr/>
            </p:nvSpPr>
            <p:spPr>
              <a:xfrm>
                <a:off x="868680" y="4526279"/>
                <a:ext cx="10607040" cy="453325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1000" b="1" kern="0" spc="400" dirty="0">
                    <a:solidFill>
                      <a:srgbClr val="E0654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SPECTRAL NUMBERS- SPECIAL LOGARITHMS OF THE MONODROMY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000" b="1" i="1" kern="0" spc="400" smtClean="0">
                            <a:solidFill>
                              <a:srgbClr val="E0654A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sv-SE" sz="1000" b="1" i="1" kern="0" spc="400" smtClean="0">
                            <a:solidFill>
                              <a:srgbClr val="E0654A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𝑻</m:t>
                        </m:r>
                      </m:e>
                      <m:sub>
                        <m:r>
                          <a:rPr lang="sv-SE" sz="1000" b="1" i="1" kern="0" spc="400" smtClean="0">
                            <a:solidFill>
                              <a:srgbClr val="E0654A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1000" b="1" kern="0" spc="400" dirty="0">
                    <a:solidFill>
                      <a:srgbClr val="E0654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MONODROMY ACTING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1000" b="1" i="1" kern="0" spc="400" smtClean="0">
                            <a:solidFill>
                              <a:srgbClr val="E0654A"/>
                            </a:solidFill>
                            <a:latin typeface="Cambria Math" panose="02040503050406030204" pitchFamily="18" charset="0"/>
                            <a:ea typeface="Calibri" pitchFamily="34" charset="-122"/>
                            <a:cs typeface="Calibri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pPr>
                          <m:e>
                            <m: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𝑭</m:t>
                            </m:r>
                          </m:e>
                          <m:sup>
                            <m: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𝒌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</m:ctrlPr>
                          </m:sSupPr>
                          <m:e>
                            <m: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𝑭</m:t>
                            </m:r>
                          </m:e>
                          <m:sup>
                            <m:r>
                              <a:rPr lang="sv-SE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𝒌</m:t>
                            </m:r>
                            <m:r>
                              <a:rPr lang="en-US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+</m:t>
                            </m:r>
                            <m:r>
                              <a:rPr lang="en-US" sz="1000" b="1" i="1" kern="0" spc="400" smtClean="0">
                                <a:solidFill>
                                  <a:srgbClr val="E0654A"/>
                                </a:solidFill>
                                <a:latin typeface="Cambria Math" panose="02040503050406030204" pitchFamily="18" charset="0"/>
                                <a:ea typeface="Calibri" pitchFamily="34" charset="-122"/>
                                <a:cs typeface="Calibri" pitchFamily="34" charset="-12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1000" dirty="0"/>
              </a:p>
            </p:txBody>
          </p:sp>
        </mc:Choice>
        <mc:Fallback xmlns="">
          <p:sp>
            <p:nvSpPr>
              <p:cNvPr id="32" name="Tex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4526279"/>
                <a:ext cx="10607040" cy="4533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30"/>
              <p:cNvSpPr/>
              <p:nvPr/>
            </p:nvSpPr>
            <p:spPr>
              <a:xfrm>
                <a:off x="1220511" y="5071045"/>
                <a:ext cx="9095591" cy="3657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</m:ctrlPr>
                        </m:sSubPr>
                        <m:e>
                          <m:r>
                            <a:rPr lang="sv-SE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𝑠</m:t>
                          </m:r>
                        </m:e>
                        <m:sub>
                          <m:r>
                            <a:rPr lang="sv-SE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𝑘</m:t>
                          </m:r>
                        </m:sub>
                      </m:sSub>
                      <m:r>
                        <a:rPr lang="sv-SE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Georgia" pitchFamily="34" charset="-122"/>
                          <a:cs typeface="Georgia" pitchFamily="34" charset="-120"/>
                        </a:rPr>
                        <m:t>=#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𝛼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𝑘</m:t>
                          </m:r>
                          <m:r>
                            <a:rPr lang="sv-SE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&lt;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𝛼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≤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Georgia" pitchFamily="34" charset="-122"/>
                              <a:cs typeface="Georgia" pitchFamily="34" charset="-12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Georgia" pitchFamily="34" charset="-122"/>
                          <a:cs typeface="Georgia" pitchFamily="34" charset="-120"/>
                        </a:rPr>
                        <m:t>,</m:t>
                      </m:r>
                    </m:oMath>
                  </m:oMathPara>
                </a14:m>
                <a:endParaRPr lang="en-US" sz="1800" b="0" i="1" dirty="0">
                  <a:solidFill>
                    <a:srgbClr val="FFFFFF"/>
                  </a:solidFill>
                  <a:latin typeface="Cambria Math" panose="02040503050406030204" pitchFamily="18" charset="0"/>
                  <a:ea typeface="Georgia" pitchFamily="34" charset="-122"/>
                  <a:cs typeface="Georgia" pitchFamily="34" charset="-120"/>
                </a:endParaRPr>
              </a:p>
            </p:txBody>
          </p:sp>
        </mc:Choice>
        <mc:Fallback xmlns="">
          <p:sp>
            <p:nvSpPr>
              <p:cNvPr id="33" name="Tex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11" y="5071045"/>
                <a:ext cx="9095591" cy="3657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32"/>
              <p:cNvSpPr/>
              <p:nvPr/>
            </p:nvSpPr>
            <p:spPr>
              <a:xfrm>
                <a:off x="868680" y="5399532"/>
                <a:ext cx="10515600" cy="3200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endParaRPr lang="en-US" sz="1300" dirty="0">
                  <a:solidFill>
                    <a:srgbClr val="D1D5DB"/>
                  </a:solidFill>
                  <a:latin typeface="Calibri" pitchFamily="34" charset="0"/>
                  <a:cs typeface="Calibri" pitchFamily="34" charset="-120"/>
                </a:endParaRPr>
              </a:p>
              <a:p>
                <a:pPr marL="0" indent="0" algn="ctr">
                  <a:buNone/>
                </a:pPr>
                <a:r>
                  <a:rPr lang="en-US" sz="1300" dirty="0">
                    <a:solidFill>
                      <a:srgbClr val="D1D5DB"/>
                    </a:solidFill>
                    <a:latin typeface="Calibri" pitchFamily="34" charset="0"/>
                    <a:cs typeface="Calibri" pitchFamily="34" charset="-120"/>
                  </a:rPr>
                  <a:t>The spectral numbers are somehow computable, and hence can be used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rgbClr val="D1D5DB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rgbClr val="D1D5DB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𝑠</m:t>
                        </m:r>
                      </m:e>
                      <m:sub>
                        <m:r>
                          <a:rPr lang="en-US" sz="1300" b="0" i="1" smtClean="0">
                            <a:solidFill>
                              <a:srgbClr val="D1D5DB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300" dirty="0"/>
                  <a:t>. W</a:t>
                </a:r>
              </a:p>
            </p:txBody>
          </p:sp>
        </mc:Choice>
        <mc:Fallback xmlns="">
          <p:sp>
            <p:nvSpPr>
              <p:cNvPr id="35" name="Tex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5399532"/>
                <a:ext cx="10515600" cy="320040"/>
              </a:xfrm>
              <a:prstGeom prst="rect">
                <a:avLst/>
              </a:prstGeom>
              <a:blipFill>
                <a:blip r:embed="rId11"/>
                <a:stretch>
                  <a:fillRect b="-42308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hape 33"/>
          <p:cNvSpPr/>
          <p:nvPr/>
        </p:nvSpPr>
        <p:spPr>
          <a:xfrm>
            <a:off x="548640" y="6035040"/>
            <a:ext cx="11064240" cy="64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E0654A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p:sp>
        <p:nvSpPr>
          <p:cNvPr id="37" name="Text 34"/>
          <p:cNvSpPr/>
          <p:nvPr/>
        </p:nvSpPr>
        <p:spPr>
          <a:xfrm>
            <a:off x="4759960" y="60807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CONVENTIONS YOU HAVE TO PICK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777240" y="6400800"/>
            <a:ext cx="10698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cs typeface="Calibri" pitchFamily="34" charset="-120"/>
              </a:rPr>
              <a:t>Nobody in the literature has the same definition ! </a:t>
            </a:r>
            <a:endParaRPr lang="en-US" sz="1100" dirty="0"/>
          </a:p>
        </p:txBody>
      </p:sp>
      <p:sp>
        <p:nvSpPr>
          <p:cNvPr id="39" name="PageNumber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8324-BE6D-011F-3D4A-3D617005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9545B43-2850-DB32-9559-B158E8EFF70F}"/>
              </a:ext>
            </a:extLst>
          </p:cNvPr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5595DF5-6403-7BBC-1F6A-B40707064FD4}"/>
              </a:ext>
            </a:extLst>
          </p:cNvPr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01  ·  SETUP</a:t>
            </a:r>
            <a:endParaRPr lang="en-US" sz="1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FC645B8-10F3-BF66-7D93-2829A1BAD748}"/>
              </a:ext>
            </a:extLst>
          </p:cNvPr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2CF0F7E-8328-1915-2152-83321E3452D7}"/>
              </a:ext>
            </a:extLst>
          </p:cNvPr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D981A0B-09DB-FFBA-153A-9AA6A09687A5}"/>
              </a:ext>
            </a:extLst>
          </p:cNvPr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8247E0E-40AF-77A6-8A31-A0A27820A45A}"/>
              </a:ext>
            </a:extLst>
          </p:cNvPr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6C008976-EC6E-74F7-DF39-23B0FC777FC8}"/>
              </a:ext>
            </a:extLst>
          </p:cNvPr>
          <p:cNvSpPr/>
          <p:nvPr/>
        </p:nvSpPr>
        <p:spPr>
          <a:xfrm>
            <a:off x="548640" y="91440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Vibe coding</a:t>
            </a:r>
            <a:endParaRPr lang="en-US" sz="44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AF6D5A3-2404-9F39-1F32-B75E3707CF88}"/>
              </a:ext>
            </a:extLst>
          </p:cNvPr>
          <p:cNvSpPr/>
          <p:nvPr/>
        </p:nvSpPr>
        <p:spPr>
          <a:xfrm>
            <a:off x="548640" y="169164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experimental mathematics</a:t>
            </a:r>
            <a:endParaRPr lang="en-US" sz="2800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6014128-0DD7-7D7D-55FC-88A859CC959A}"/>
              </a:ext>
            </a:extLst>
          </p:cNvPr>
          <p:cNvSpPr/>
          <p:nvPr/>
        </p:nvSpPr>
        <p:spPr>
          <a:xfrm>
            <a:off x="548640" y="24688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EE999F2-1D11-7E84-839D-0F9D3EE4920B}"/>
              </a:ext>
            </a:extLst>
          </p:cNvPr>
          <p:cNvSpPr/>
          <p:nvPr/>
        </p:nvSpPr>
        <p:spPr>
          <a:xfrm>
            <a:off x="54864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WANTED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10">
                <a:extLst>
                  <a:ext uri="{FF2B5EF4-FFF2-40B4-BE49-F238E27FC236}">
                    <a16:creationId xmlns:a16="http://schemas.microsoft.com/office/drawing/2014/main" id="{7778FC0A-C570-B9D9-C6A7-B421A3C90E0B}"/>
                  </a:ext>
                </a:extLst>
              </p:cNvPr>
              <p:cNvSpPr/>
              <p:nvPr/>
            </p:nvSpPr>
            <p:spPr>
              <a:xfrm>
                <a:off x="548640" y="3154680"/>
                <a:ext cx="6858000" cy="10972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600" dirty="0">
                    <a:solidFill>
                      <a:srgbClr val="374151"/>
                    </a:solidFill>
                    <a:latin typeface="Calibri" pitchFamily="34" charset="0"/>
                    <a:cs typeface="Calibri" pitchFamily="34" charset="-120"/>
                  </a:rPr>
                  <a:t>Spectral numbers of singularity for many singularities. Particularly easy, for a computer, to compute for </a:t>
                </a:r>
                <a:r>
                  <a:rPr lang="en-US" sz="1600" dirty="0" err="1">
                    <a:solidFill>
                      <a:srgbClr val="374151"/>
                    </a:solidFill>
                    <a:latin typeface="Calibri" pitchFamily="34" charset="0"/>
                    <a:cs typeface="Calibri" pitchFamily="34" charset="-120"/>
                  </a:rPr>
                  <a:t>Brieskorn</a:t>
                </a:r>
                <a:r>
                  <a:rPr lang="en-US" sz="1600" dirty="0">
                    <a:solidFill>
                      <a:srgbClr val="374151"/>
                    </a:solidFill>
                    <a:latin typeface="Calibri" pitchFamily="34" charset="0"/>
                    <a:cs typeface="Calibri" pitchFamily="34" charset="-120"/>
                  </a:rPr>
                  <a:t>-Pham singularities: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rgbClr val="374151"/>
                    </a:solidFill>
                    <a:latin typeface="Calibri" pitchFamily="34" charset="0"/>
                    <a:cs typeface="Calibri" pitchFamily="34" charset="-12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374151"/>
                    </a:solidFill>
                    <a:latin typeface="Calibri" pitchFamily="34" charset="0"/>
                    <a:cs typeface="Calibri" pitchFamily="34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sv-SE" sz="1600" b="0" i="1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cs typeface="Calibri" pitchFamily="34" charset="-120"/>
                      </a:rPr>
                      <m:t>+</m:t>
                    </m:r>
                    <m:sSubSup>
                      <m:sSubSupPr>
                        <m:ctrlP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sv-SE" sz="1600" b="0" i="1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cs typeface="Calibri" pitchFamily="34" charset="-120"/>
                      </a:rPr>
                      <m:t>+…+</m:t>
                    </m:r>
                    <m:sSubSup>
                      <m:sSubSupPr>
                        <m:ctrlP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</m:ctrlPr>
                      </m:sSubSupPr>
                      <m:e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𝑥</m:t>
                        </m:r>
                      </m:e>
                      <m:sub>
                        <m:r>
                          <a:rPr lang="sv-SE" sz="1600" b="0" i="1" smtClean="0">
                            <a:solidFill>
                              <a:srgbClr val="374151"/>
                            </a:solidFill>
                            <a:latin typeface="Cambria Math" panose="02040503050406030204" pitchFamily="18" charset="0"/>
                            <a:cs typeface="Calibri" pitchFamily="34" charset="-12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</m:ctrlPr>
                          </m:sSubPr>
                          <m:e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sv-SE" sz="1600" b="0" i="1" smtClean="0">
                                <a:solidFill>
                                  <a:srgbClr val="374151"/>
                                </a:solidFill>
                                <a:latin typeface="Cambria Math" panose="02040503050406030204" pitchFamily="18" charset="0"/>
                                <a:cs typeface="Calibri" pitchFamily="34" charset="-12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r>
                      <a:rPr lang="sv-SE" sz="1600" b="0" i="1" smtClean="0">
                        <a:solidFill>
                          <a:srgbClr val="374151"/>
                        </a:solidFill>
                        <a:latin typeface="Cambria Math" panose="02040503050406030204" pitchFamily="18" charset="0"/>
                        <a:cs typeface="Calibri" pitchFamily="34" charset="-120"/>
                      </a:rPr>
                      <m:t>=0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 10">
                <a:extLst>
                  <a:ext uri="{FF2B5EF4-FFF2-40B4-BE49-F238E27FC236}">
                    <a16:creationId xmlns:a16="http://schemas.microsoft.com/office/drawing/2014/main" id="{7778FC0A-C570-B9D9-C6A7-B421A3C90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3154680"/>
                <a:ext cx="6858000" cy="1097280"/>
              </a:xfrm>
              <a:prstGeom prst="rect">
                <a:avLst/>
              </a:prstGeom>
              <a:blipFill>
                <a:blip r:embed="rId3"/>
                <a:stretch>
                  <a:fillRect l="-1848" t="-1136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11">
            <a:extLst>
              <a:ext uri="{FF2B5EF4-FFF2-40B4-BE49-F238E27FC236}">
                <a16:creationId xmlns:a16="http://schemas.microsoft.com/office/drawing/2014/main" id="{B614E4C4-25A5-D211-33FB-05C55334566E}"/>
              </a:ext>
            </a:extLst>
          </p:cNvPr>
          <p:cNvSpPr/>
          <p:nvPr/>
        </p:nvSpPr>
        <p:spPr>
          <a:xfrm>
            <a:off x="548640" y="4389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MATH IN PLAY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12">
                <a:extLst>
                  <a:ext uri="{FF2B5EF4-FFF2-40B4-BE49-F238E27FC236}">
                    <a16:creationId xmlns:a16="http://schemas.microsoft.com/office/drawing/2014/main" id="{6F3EAE2D-28E4-6694-362B-FDF8C17B31FA}"/>
                  </a:ext>
                </a:extLst>
              </p:cNvPr>
              <p:cNvSpPr/>
              <p:nvPr/>
            </p:nvSpPr>
            <p:spPr>
              <a:xfrm>
                <a:off x="548640" y="4709160"/>
                <a:ext cx="685800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𝑠</m:t>
                          </m:r>
                        </m:e>
                        <m:sub>
                          <m:r>
                            <a:rPr lang="en-US" sz="2200" i="1" dirty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b>
                      </m:sSub>
                      <m:r>
                        <a:rPr lang="en-US" sz="22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 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:=  #{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𝛼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:  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𝑘</m:t>
                      </m:r>
                      <m:r>
                        <a:rPr lang="en-US" sz="22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&lt;  </m:t>
                      </m:r>
                      <m:r>
                        <a:rPr lang="en-US" sz="2200" b="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𝛼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 ≤  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𝑛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− 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𝑘</m:t>
                      </m:r>
                      <m:r>
                        <a:rPr lang="en-US" sz="22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</m:t>
                      </m:r>
                      <m:r>
                        <a:rPr lang="en-US" sz="2200" i="1" dirty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+ 1 }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4" name="Text 12">
                <a:extLst>
                  <a:ext uri="{FF2B5EF4-FFF2-40B4-BE49-F238E27FC236}">
                    <a16:creationId xmlns:a16="http://schemas.microsoft.com/office/drawing/2014/main" id="{6F3EAE2D-28E4-6694-362B-FDF8C17B3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4709160"/>
                <a:ext cx="6858000" cy="45720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14">
            <a:extLst>
              <a:ext uri="{FF2B5EF4-FFF2-40B4-BE49-F238E27FC236}">
                <a16:creationId xmlns:a16="http://schemas.microsoft.com/office/drawing/2014/main" id="{DDDB49A4-55ED-6B8A-B717-745D40CE6B37}"/>
              </a:ext>
            </a:extLst>
          </p:cNvPr>
          <p:cNvSpPr/>
          <p:nvPr/>
        </p:nvSpPr>
        <p:spPr>
          <a:xfrm>
            <a:off x="8229600" y="2834640"/>
            <a:ext cx="3383280" cy="301752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A8F6CA57-EA33-9A66-7042-2AB294CEC36B}"/>
              </a:ext>
            </a:extLst>
          </p:cNvPr>
          <p:cNvSpPr/>
          <p:nvPr/>
        </p:nvSpPr>
        <p:spPr>
          <a:xfrm>
            <a:off x="8229600" y="2834640"/>
            <a:ext cx="109728" cy="301752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EBFA7D90-FFF0-B2B3-70E0-847B5D053645}"/>
              </a:ext>
            </a:extLst>
          </p:cNvPr>
          <p:cNvSpPr/>
          <p:nvPr/>
        </p:nvSpPr>
        <p:spPr>
          <a:xfrm>
            <a:off x="8503920" y="301752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</a:t>
            </a:r>
            <a:endParaRPr lang="en-US" sz="10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8B37A401-4FB8-366C-903F-5E25FD88719F}"/>
              </a:ext>
            </a:extLst>
          </p:cNvPr>
          <p:cNvSpPr/>
          <p:nvPr/>
        </p:nvSpPr>
        <p:spPr>
          <a:xfrm>
            <a:off x="8503920" y="3429000"/>
            <a:ext cx="30175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Python   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Singular 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gmssing.lib  </a:t>
            </a:r>
            <a:endParaRPr lang="en-US" sz="1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subprocess</a:t>
            </a:r>
            <a:endParaRPr lang="en-US" sz="160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905D7B3B-43C7-759B-A104-157A68AA53F1}"/>
              </a:ext>
            </a:extLst>
          </p:cNvPr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49764454-7F9A-5BE2-17BC-A94A5AC51CFC}"/>
              </a:ext>
            </a:extLst>
          </p:cNvPr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1673E616-3204-B529-37D7-95BFF665E169}"/>
              </a:ext>
            </a:extLst>
          </p:cNvPr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26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627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QUESTION I'M TESTING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invariant built from sₖ and μ —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9601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…that I'd really like to be positive.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22402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w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2606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INVARIANT, SIMPLIFIED CASE</a:t>
            </a:r>
            <a:endParaRPr lang="en-US" sz="1000" dirty="0"/>
          </a:p>
        </p:txBody>
      </p:sp>
      <p:sp>
        <p:nvSpPr>
          <p:cNvPr id="8" name="Shape 5"/>
          <p:cNvSpPr/>
          <p:nvPr/>
        </p:nvSpPr>
        <p:spPr>
          <a:xfrm>
            <a:off x="548640" y="2926080"/>
            <a:ext cx="11064240" cy="100584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6"/>
              <p:cNvSpPr/>
              <p:nvPr/>
            </p:nvSpPr>
            <p:spPr>
              <a:xfrm>
                <a:off x="548640" y="2926080"/>
                <a:ext cx="11064240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17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sv-S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17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sv-SE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! </m:t>
                          </m:r>
                        </m:den>
                      </m:f>
                      <m:r>
                        <a:rPr lang="sv-SE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v-SE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1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sv-SE" sz="1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9" name="Tex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2926080"/>
                <a:ext cx="11064240" cy="1005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7"/>
          <p:cNvSpPr/>
          <p:nvPr/>
        </p:nvSpPr>
        <p:spPr>
          <a:xfrm>
            <a:off x="8393373" y="3977640"/>
            <a:ext cx="3036627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E0654A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↑ actually. a bit more complicated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548640" y="4434840"/>
            <a:ext cx="356616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Shape 9"/>
          <p:cNvSpPr/>
          <p:nvPr/>
        </p:nvSpPr>
        <p:spPr>
          <a:xfrm>
            <a:off x="548640" y="4434840"/>
            <a:ext cx="91440" cy="17830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10"/>
          <p:cNvSpPr/>
          <p:nvPr/>
        </p:nvSpPr>
        <p:spPr>
          <a:xfrm>
            <a:off x="777240" y="45720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KNEW 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11"/>
              <p:cNvSpPr/>
              <p:nvPr/>
            </p:nvSpPr>
            <p:spPr>
              <a:xfrm>
                <a:off x="777240" y="4937760"/>
                <a:ext cx="3200400" cy="7772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𝐼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𝑓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) &gt; 0  </m:t>
                    </m:r>
                  </m:oMath>
                </a14:m>
                <a:r>
                  <a:rPr lang="en-US" sz="15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in every simple example I've checked by hand.</a:t>
                </a:r>
                <a:endParaRPr lang="en-US" sz="1500" dirty="0"/>
              </a:p>
            </p:txBody>
          </p:sp>
        </mc:Choice>
        <mc:Fallback xmlns="">
          <p:sp>
            <p:nvSpPr>
              <p:cNvPr id="14" name="Tex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937760"/>
                <a:ext cx="3200400" cy="777240"/>
              </a:xfrm>
              <a:prstGeom prst="rect">
                <a:avLst/>
              </a:prstGeom>
              <a:blipFill>
                <a:blip r:embed="rId5"/>
                <a:stretch>
                  <a:fillRect l="-3953" t="-6349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12"/>
          <p:cNvSpPr/>
          <p:nvPr/>
        </p:nvSpPr>
        <p:spPr>
          <a:xfrm>
            <a:off x="777240" y="57607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ADE singularities. low-dim Brieskorn–Pham.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297680" y="4434840"/>
            <a:ext cx="356616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Shape 14"/>
          <p:cNvSpPr/>
          <p:nvPr/>
        </p:nvSpPr>
        <p:spPr>
          <a:xfrm>
            <a:off x="4297680" y="4434840"/>
            <a:ext cx="91440" cy="17830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Text 15"/>
          <p:cNvSpPr/>
          <p:nvPr/>
        </p:nvSpPr>
        <p:spPr>
          <a:xfrm>
            <a:off x="4526280" y="45720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DON'T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16"/>
              <p:cNvSpPr/>
              <p:nvPr/>
            </p:nvSpPr>
            <p:spPr>
              <a:xfrm>
                <a:off x="4526280" y="4937760"/>
                <a:ext cx="3200400" cy="7772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>
                  <a:buNone/>
                </a:pPr>
                <a:r>
                  <a:rPr lang="en-US" sz="15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Is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𝐼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(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𝑓</m:t>
                    </m:r>
                    <m:r>
                      <a:rPr lang="en-US" sz="1500" i="1" dirty="0" smtClean="0">
                        <a:solidFill>
                          <a:srgbClr val="1F2A37"/>
                        </a:solidFill>
                        <a:latin typeface="Cambria Math" panose="02040503050406030204" pitchFamily="18" charset="0"/>
                        <a:ea typeface="Georgia" pitchFamily="34" charset="-122"/>
                        <a:cs typeface="Georgia" pitchFamily="34" charset="-120"/>
                      </a:rPr>
                      <m:t>) &gt; 0  </m:t>
                    </m:r>
                  </m:oMath>
                </a14:m>
                <a:r>
                  <a:rPr lang="en-US" sz="1500" i="1" dirty="0">
                    <a:solidFill>
                      <a:srgbClr val="1F2A37"/>
                    </a:solidFill>
                    <a:latin typeface="Georgia" pitchFamily="34" charset="0"/>
                    <a:ea typeface="Georgia" pitchFamily="34" charset="-122"/>
                    <a:cs typeface="Georgia" pitchFamily="34" charset="-120"/>
                  </a:rPr>
                  <a:t>always?</a:t>
                </a:r>
                <a:endParaRPr lang="en-US" sz="1500" dirty="0"/>
              </a:p>
            </p:txBody>
          </p:sp>
        </mc:Choice>
        <mc:Fallback xmlns="">
          <p:sp>
            <p:nvSpPr>
              <p:cNvPr id="19" name="Tex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80" y="4937760"/>
                <a:ext cx="3200400" cy="777240"/>
              </a:xfrm>
              <a:prstGeom prst="rect">
                <a:avLst/>
              </a:prstGeom>
              <a:blipFill>
                <a:blip r:embed="rId6"/>
                <a:stretch>
                  <a:fillRect l="-3557" t="-7937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17"/>
          <p:cNvSpPr/>
          <p:nvPr/>
        </p:nvSpPr>
        <p:spPr>
          <a:xfrm>
            <a:off x="4526280" y="57607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proof. no counterexample either.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8046720" y="4434840"/>
            <a:ext cx="356616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Shape 19"/>
          <p:cNvSpPr/>
          <p:nvPr/>
        </p:nvSpPr>
        <p:spPr>
          <a:xfrm>
            <a:off x="8046720" y="4434840"/>
            <a:ext cx="91440" cy="17830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3" name="Text 20"/>
          <p:cNvSpPr/>
          <p:nvPr/>
        </p:nvSpPr>
        <p:spPr>
          <a:xfrm>
            <a:off x="8275320" y="45720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MATTERS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8275320" y="4937760"/>
            <a:ext cx="3200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Positivity would have non-trivial implications for moduli spaces of Calabi-Yau manifolds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8275320" y="5760720"/>
            <a:ext cx="3200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rule out a whole class of singular behaviour.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548640" y="6400800"/>
            <a:ext cx="11064240" cy="41148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Shape 24"/>
          <p:cNvSpPr/>
          <p:nvPr/>
        </p:nvSpPr>
        <p:spPr>
          <a:xfrm>
            <a:off x="548640" y="6400800"/>
            <a:ext cx="137160" cy="4114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8" name="Text 25"/>
          <p:cNvSpPr/>
          <p:nvPr/>
        </p:nvSpPr>
        <p:spPr>
          <a:xfrm>
            <a:off x="868680" y="6446520"/>
            <a:ext cx="1371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PLAN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2103120" y="6400800"/>
            <a:ext cx="9418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scan many singularities by computer  —  if any one gives  I(f) ≤ 0,  I've learned something either way.</a:t>
            </a:r>
            <a:endParaRPr lang="en-US" sz="1400" dirty="0"/>
          </a:p>
        </p:txBody>
      </p:sp>
      <p:sp>
        <p:nvSpPr>
          <p:cNvPr id="30" name="PageNumber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26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01  ·  THE INTERN'S OUTPUT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“Sure! Here you go.”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548640" y="15087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small intern, large confidence</a:t>
            </a:r>
            <a:endParaRPr lang="en-US" sz="1300" dirty="0"/>
          </a:p>
        </p:txBody>
      </p:sp>
      <p:pic>
        <p:nvPicPr>
          <p:cNvPr id="10" name="Image 0" descr="./intern_spark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194560"/>
            <a:ext cx="11064240" cy="4023360"/>
          </a:xfrm>
          <a:prstGeom prst="rect">
            <a:avLst/>
          </a:prstGeom>
          <a:solidFill>
            <a:srgbClr val="1A1F2E"/>
          </a:solidFill>
          <a:ln w="12700">
            <a:solidFill>
              <a:srgbClr val="1A1F2E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Shape 9"/>
          <p:cNvSpPr/>
          <p:nvPr/>
        </p:nvSpPr>
        <p:spPr>
          <a:xfrm>
            <a:off x="777240" y="2377440"/>
            <a:ext cx="146304" cy="146304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8717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Shape 10"/>
          <p:cNvSpPr/>
          <p:nvPr/>
        </p:nvSpPr>
        <p:spPr>
          <a:xfrm>
            <a:off x="987552" y="2377440"/>
            <a:ext cx="146304" cy="146304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Shape 11"/>
          <p:cNvSpPr/>
          <p:nvPr/>
        </p:nvSpPr>
        <p:spPr>
          <a:xfrm>
            <a:off x="1197864" y="2377440"/>
            <a:ext cx="146304" cy="146304"/>
          </a:xfrm>
          <a:prstGeom prst="ellipse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1645920" y="23317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spectrum.py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77240" y="2697480"/>
            <a:ext cx="1060704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r>
              <a:rPr lang="en-US" sz="1400" dirty="0">
                <a:solidFill>
                  <a:srgbClr val="82AA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compute_s_p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(f, n, p):
    spec = singular.spectrum(f)        </a:t>
            </a:r>
            <a:r>
              <a:rPr lang="en-US" sz="14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get Steenbrink spectrum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values = spec[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
    mults  = spec[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
    lo, hi = n - p - 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, n - p
    count = 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v, m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zip(values, mults):
    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if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 &lt;= v &lt;= hi:                 </a:t>
            </a:r>
            <a:r>
              <a:rPr lang="en-US" sz="14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inclusive both sides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count += m
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count
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48640" y="623620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 cleanly. Produced numbers. Looked correct.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16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26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01  ·  MY CHECK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…except the convention was wrong.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48640" y="15087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Caught by an external sanity check, not by reading the code.</a:t>
            </a:r>
            <a:endParaRPr lang="en-US" sz="1300" dirty="0"/>
          </a:p>
        </p:txBody>
      </p:sp>
      <p:pic>
        <p:nvPicPr>
          <p:cNvPr id="10" name="Image 0" descr="./intern_sheepi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194560"/>
            <a:ext cx="11064240" cy="4023360"/>
          </a:xfrm>
          <a:prstGeom prst="rect">
            <a:avLst/>
          </a:prstGeom>
          <a:solidFill>
            <a:srgbClr val="1A1F2E"/>
          </a:solidFill>
          <a:ln w="12700">
            <a:solidFill>
              <a:srgbClr val="1A1F2E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Shape 9"/>
          <p:cNvSpPr/>
          <p:nvPr/>
        </p:nvSpPr>
        <p:spPr>
          <a:xfrm>
            <a:off x="777240" y="2377440"/>
            <a:ext cx="146304" cy="146304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8717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Shape 10"/>
          <p:cNvSpPr/>
          <p:nvPr/>
        </p:nvSpPr>
        <p:spPr>
          <a:xfrm>
            <a:off x="987552" y="2377440"/>
            <a:ext cx="146304" cy="146304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Shape 11"/>
          <p:cNvSpPr/>
          <p:nvPr/>
        </p:nvSpPr>
        <p:spPr>
          <a:xfrm>
            <a:off x="1197864" y="2377440"/>
            <a:ext cx="146304" cy="146304"/>
          </a:xfrm>
          <a:prstGeom prst="ellipse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1645920" y="23317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spectrum.py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777240" y="2697480"/>
            <a:ext cx="1060704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r>
              <a:rPr lang="en-US" sz="1400" dirty="0">
                <a:solidFill>
                  <a:srgbClr val="82AA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compute_s_p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(f, n, p):
    spec = singular.spectrum(f)        </a:t>
            </a:r>
            <a:r>
              <a:rPr lang="en-US" sz="14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get Steenbrink spectrum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values = spec[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
    mults  = spec[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
    lo, hi = n - p - 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, n - p
    count = </a:t>
            </a:r>
            <a:r>
              <a:rPr lang="en-US" sz="1400" dirty="0">
                <a:solidFill>
                  <a:srgbClr val="F78C6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v, m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zip(values, mults):
    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if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lo &lt;= v &lt;= hi:                 </a:t>
            </a:r>
            <a:r>
              <a:rPr lang="en-US" sz="14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inclusive both sides
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count += m
    </a:t>
            </a:r>
            <a:r>
              <a:rPr lang="en-US" sz="1400" dirty="0">
                <a:solidFill>
                  <a:srgbClr val="C792E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 </a:t>
            </a:r>
            <a:r>
              <a:rPr lang="en-US" sz="14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count
</a:t>
            </a:r>
            <a:endParaRPr lang="en-US" sz="1400" dirty="0"/>
          </a:p>
        </p:txBody>
      </p:sp>
      <p:pic>
        <p:nvPicPr>
          <p:cNvPr id="17" name="Image 1" descr="./mark_ellip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67" y="3470686"/>
            <a:ext cx="2377440" cy="411480"/>
          </a:xfrm>
          <a:prstGeom prst="rect">
            <a:avLst/>
          </a:prstGeom>
        </p:spPr>
      </p:pic>
      <p:pic>
        <p:nvPicPr>
          <p:cNvPr id="18" name="Image 2" descr="./mark_arr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080" y="4160520"/>
            <a:ext cx="822960" cy="77724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4937760" y="4114800"/>
            <a:ext cx="2522668" cy="1188720"/>
          </a:xfrm>
          <a:prstGeom prst="rect">
            <a:avLst/>
          </a:prstGeom>
          <a:solidFill>
            <a:srgbClr val="FEF2F0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15"/>
              <p:cNvSpPr/>
              <p:nvPr/>
            </p:nvSpPr>
            <p:spPr>
              <a:xfrm>
                <a:off x="5074920" y="4206240"/>
                <a:ext cx="2522668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300" b="1" i="1" dirty="0">
                    <a:solidFill>
                      <a:srgbClr val="C2410C"/>
                    </a:solidFill>
                    <a:latin typeface="Bradley Hand ITC" pitchFamily="34" charset="0"/>
                    <a:ea typeface="Bradley Hand ITC" pitchFamily="34" charset="-122"/>
                    <a:cs typeface="Bradley Hand ITC" pitchFamily="34" charset="-120"/>
                  </a:rPr>
                  <a:t>WRONG! the convention is</a:t>
                </a:r>
                <a:endParaRPr lang="en-US" sz="1300" dirty="0"/>
              </a:p>
              <a:p>
                <a:r>
                  <a:rPr lang="en-US" sz="1300" b="1" i="1" dirty="0">
                    <a:solidFill>
                      <a:srgbClr val="C2410C"/>
                    </a:solidFill>
                    <a:latin typeface="Bradley Hand ITC" pitchFamily="34" charset="0"/>
                    <a:ea typeface="Bradley Hand ITC" pitchFamily="34" charset="-122"/>
                    <a:cs typeface="Bradley Hand ITC" pitchFamily="34" charset="-120"/>
                  </a:rPr>
                  <a:t>    n − p −  &lt;  </a:t>
                </a:r>
                <a14:m>
                  <m:oMath xmlns:m="http://schemas.openxmlformats.org/officeDocument/2006/math">
                    <m:r>
                      <a:rPr lang="en-US" sz="1300" b="1" i="1" dirty="0" smtClean="0">
                        <a:solidFill>
                          <a:srgbClr val="C2410C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300" b="1" i="1" dirty="0">
                    <a:solidFill>
                      <a:srgbClr val="C2410C"/>
                    </a:solidFill>
                    <a:latin typeface="Bradley Hand ITC" pitchFamily="34" charset="0"/>
                    <a:ea typeface="Bradley Hand ITC" pitchFamily="34" charset="-122"/>
                    <a:cs typeface="Bradley Hand ITC" pitchFamily="34" charset="-120"/>
                  </a:rPr>
                  <a:t> ≤ n − p+1</a:t>
                </a:r>
                <a:endParaRPr lang="en-US" sz="1300" dirty="0"/>
              </a:p>
            </p:txBody>
          </p:sp>
        </mc:Choice>
        <mc:Fallback xmlns="">
          <p:sp>
            <p:nvSpPr>
              <p:cNvPr id="20" name="Tex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20" y="4206240"/>
                <a:ext cx="2522668" cy="1005840"/>
              </a:xfrm>
              <a:prstGeom prst="rect">
                <a:avLst/>
              </a:prstGeom>
              <a:blipFill>
                <a:blip r:embed="rId6"/>
                <a:stretch>
                  <a:fillRect l="-4000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hape 16"/>
          <p:cNvSpPr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Text 17"/>
          <p:cNvSpPr/>
          <p:nvPr/>
        </p:nvSpPr>
        <p:spPr>
          <a:xfrm>
            <a:off x="640080" y="6400800"/>
            <a:ext cx="9601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script ran perfectly. The math was wrong.</a:t>
            </a:r>
            <a:endParaRPr lang="en-US" sz="1100" dirty="0"/>
          </a:p>
        </p:txBody>
      </p:sp>
      <p:sp>
        <p:nvSpPr>
          <p:cNvPr id="23" name="Text 18"/>
          <p:cNvSpPr/>
          <p:nvPr/>
        </p:nvSpPr>
        <p:spPr>
          <a:xfrm>
            <a:off x="10424160" y="64008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26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AF47-6D0A-F737-A8A8-EAD3E59F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BEB9635-4B9B-F87C-6893-EB8D4C579FFC}"/>
              </a:ext>
            </a:extLst>
          </p:cNvPr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PAYOFF</a:t>
            </a:r>
            <a:endParaRPr lang="en-US" sz="1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0CBAA65-5950-8595-EC5B-0E62B751FDF6}"/>
              </a:ext>
            </a:extLst>
          </p:cNvPr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big red fail appeared on the screen.</a:t>
            </a:r>
            <a:endParaRPr lang="en-US" sz="3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61AB02B-2C41-B882-5B71-414DDD9E584A}"/>
              </a:ext>
            </a:extLst>
          </p:cNvPr>
          <p:cNvSpPr/>
          <p:nvPr/>
        </p:nvSpPr>
        <p:spPr>
          <a:xfrm>
            <a:off x="548640" y="169164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a counter-example to positivity, found by random scan.</a:t>
            </a:r>
            <a:endParaRPr lang="en-US" sz="17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1D95910-DE60-2AA5-6E6B-533B90C703B4}"/>
              </a:ext>
            </a:extLst>
          </p:cNvPr>
          <p:cNvSpPr/>
          <p:nvPr/>
        </p:nvSpPr>
        <p:spPr>
          <a:xfrm>
            <a:off x="548640" y="228600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wide.png">
            <a:extLst>
              <a:ext uri="{FF2B5EF4-FFF2-40B4-BE49-F238E27FC236}">
                <a16:creationId xmlns:a16="http://schemas.microsoft.com/office/drawing/2014/main" id="{CA6EB95D-B5F1-8861-B021-A7E17E46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7" name="Shape 4">
            <a:extLst>
              <a:ext uri="{FF2B5EF4-FFF2-40B4-BE49-F238E27FC236}">
                <a16:creationId xmlns:a16="http://schemas.microsoft.com/office/drawing/2014/main" id="{91C20B1F-A7A4-B9F0-CA46-45857B29C889}"/>
              </a:ext>
            </a:extLst>
          </p:cNvPr>
          <p:cNvSpPr/>
          <p:nvPr/>
        </p:nvSpPr>
        <p:spPr>
          <a:xfrm>
            <a:off x="548640" y="2606040"/>
            <a:ext cx="6858000" cy="4160520"/>
          </a:xfrm>
          <a:prstGeom prst="rect">
            <a:avLst/>
          </a:prstGeom>
          <a:solidFill>
            <a:srgbClr val="1A1F2E"/>
          </a:solidFill>
          <a:ln w="12700">
            <a:solidFill>
              <a:srgbClr val="1A1F2E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342591BF-CC47-5A64-471E-23453734C9D0}"/>
              </a:ext>
            </a:extLst>
          </p:cNvPr>
          <p:cNvSpPr/>
          <p:nvPr/>
        </p:nvSpPr>
        <p:spPr>
          <a:xfrm>
            <a:off x="777240" y="2788920"/>
            <a:ext cx="146304" cy="146304"/>
          </a:xfrm>
          <a:prstGeom prst="ellipse">
            <a:avLst/>
          </a:prstGeom>
          <a:solidFill>
            <a:srgbClr val="F87171"/>
          </a:solidFill>
          <a:ln w="12700">
            <a:solidFill>
              <a:srgbClr val="F8717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367D44B4-DE59-4931-34E3-B228596427DD}"/>
              </a:ext>
            </a:extLst>
          </p:cNvPr>
          <p:cNvSpPr/>
          <p:nvPr/>
        </p:nvSpPr>
        <p:spPr>
          <a:xfrm>
            <a:off x="987552" y="2788920"/>
            <a:ext cx="146304" cy="146304"/>
          </a:xfrm>
          <a:prstGeom prst="ellipse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5DC8961F-FC40-60BC-9D18-6B9382CEDA0E}"/>
              </a:ext>
            </a:extLst>
          </p:cNvPr>
          <p:cNvSpPr/>
          <p:nvPr/>
        </p:nvSpPr>
        <p:spPr>
          <a:xfrm>
            <a:off x="1197864" y="2788920"/>
            <a:ext cx="146304" cy="146304"/>
          </a:xfrm>
          <a:prstGeom prst="ellipse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04ED391-8145-A77F-14EC-2D7ADEE4B707}"/>
              </a:ext>
            </a:extLst>
          </p:cNvPr>
          <p:cNvSpPr/>
          <p:nvPr/>
        </p:nvSpPr>
        <p:spPr>
          <a:xfrm>
            <a:off x="1645920" y="27432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A3A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scan_BP.py  —  output</a:t>
            </a:r>
            <a:endParaRPr lang="en-US" sz="1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5982614B-988F-E5A1-0C62-1E9E6E943F6B}"/>
              </a:ext>
            </a:extLst>
          </p:cNvPr>
          <p:cNvSpPr/>
          <p:nvPr/>
        </p:nvSpPr>
        <p:spPr>
          <a:xfrm>
            <a:off x="777240" y="3154680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scanning Brieskorn–Pham singularities  x₀^a₀ + ⋯ + xₙ^aₙ</a:t>
            </a:r>
            <a:endParaRPr lang="en-US" sz="110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E5A8EBAD-C8E9-910D-6492-DBB053361D88}"/>
              </a:ext>
            </a:extLst>
          </p:cNvPr>
          <p:cNvSpPr/>
          <p:nvPr/>
        </p:nvSpPr>
        <p:spPr>
          <a:xfrm>
            <a:off x="777240" y="3346704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n=4, exponents in [2..20]</a:t>
            </a:r>
            <a:endParaRPr lang="en-US" sz="11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636BB001-A1A6-CB18-56B3-DE0E716449EB}"/>
              </a:ext>
            </a:extLst>
          </p:cNvPr>
          <p:cNvSpPr/>
          <p:nvPr/>
        </p:nvSpPr>
        <p:spPr>
          <a:xfrm>
            <a:off x="777240" y="3538728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8788860C-1708-A8DE-3E86-465E246A09A5}"/>
              </a:ext>
            </a:extLst>
          </p:cNvPr>
          <p:cNvSpPr/>
          <p:nvPr/>
        </p:nvSpPr>
        <p:spPr>
          <a:xfrm>
            <a:off x="777240" y="3730752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[2, 3, 5, 7]            I =   +12.4   ✓ ok</a:t>
            </a:r>
            <a:endParaRPr lang="en-US" sz="110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D386946A-A45F-9085-A7C9-597A3C7E3538}"/>
              </a:ext>
            </a:extLst>
          </p:cNvPr>
          <p:cNvSpPr/>
          <p:nvPr/>
        </p:nvSpPr>
        <p:spPr>
          <a:xfrm>
            <a:off x="777240" y="3922776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[2, 3, 5, 11]           I =    +8.1   ✓ ok</a:t>
            </a:r>
            <a:endParaRPr lang="en-US" sz="110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EE2E388E-AFF7-F1FB-ABA6-417A6E01A6BB}"/>
              </a:ext>
            </a:extLst>
          </p:cNvPr>
          <p:cNvSpPr/>
          <p:nvPr/>
        </p:nvSpPr>
        <p:spPr>
          <a:xfrm>
            <a:off x="777240" y="4114800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4, 5, 7]            I =    +3.2   ✓ ok</a:t>
            </a:r>
            <a:endParaRPr lang="en-US" sz="11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6CBBB021-D2D4-DA31-F604-CC983754AC7C}"/>
              </a:ext>
            </a:extLst>
          </p:cNvPr>
          <p:cNvSpPr/>
          <p:nvPr/>
        </p:nvSpPr>
        <p:spPr>
          <a:xfrm>
            <a:off x="777240" y="4306824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5, 7]            I =    +2.9   ✓ ok</a:t>
            </a:r>
            <a:endParaRPr lang="en-US" sz="11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1F4DDF08-C29A-D0B0-B1CC-F668781823DE}"/>
              </a:ext>
            </a:extLst>
          </p:cNvPr>
          <p:cNvSpPr/>
          <p:nvPr/>
        </p:nvSpPr>
        <p:spPr>
          <a:xfrm>
            <a:off x="777240" y="4498848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5, 11]           I =    +1.6   ✓ ok</a:t>
            </a:r>
            <a:endParaRPr lang="en-US" sz="110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92AF74B9-778A-0D36-BD22-95EC450D4B67}"/>
              </a:ext>
            </a:extLst>
          </p:cNvPr>
          <p:cNvSpPr/>
          <p:nvPr/>
        </p:nvSpPr>
        <p:spPr>
          <a:xfrm>
            <a:off x="777240" y="4690872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7, 11]           I =    +0.8   ✓ ok</a:t>
            </a:r>
            <a:endParaRPr lang="en-US" sz="110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6BBAC712-EB86-F8C1-52C7-91FB06672E44}"/>
              </a:ext>
            </a:extLst>
          </p:cNvPr>
          <p:cNvSpPr/>
          <p:nvPr/>
        </p:nvSpPr>
        <p:spPr>
          <a:xfrm>
            <a:off x="777240" y="4882896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C8F766A2-FDC4-A4BB-4FE1-A408920F0399}"/>
              </a:ext>
            </a:extLst>
          </p:cNvPr>
          <p:cNvSpPr/>
          <p:nvPr/>
        </p:nvSpPr>
        <p:spPr>
          <a:xfrm>
            <a:off x="777240" y="5074920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37777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n=5, exponents in [2..20]</a:t>
            </a:r>
            <a:endParaRPr lang="en-US" sz="11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F4E75F37-774D-41D9-0F50-BF92CF648B8D}"/>
              </a:ext>
            </a:extLst>
          </p:cNvPr>
          <p:cNvSpPr/>
          <p:nvPr/>
        </p:nvSpPr>
        <p:spPr>
          <a:xfrm>
            <a:off x="777240" y="5266944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[2, 3, 5, 7, 11]        I =   +18.3   ✓ ok</a:t>
            </a:r>
            <a:endParaRPr lang="en-US" sz="1100" dirty="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10337F62-6ED1-7F72-0070-404B04E18493}"/>
              </a:ext>
            </a:extLst>
          </p:cNvPr>
          <p:cNvSpPr/>
          <p:nvPr/>
        </p:nvSpPr>
        <p:spPr>
          <a:xfrm>
            <a:off x="777240" y="5458968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5, 7, 11]        I =    +6.4   ✓ ok</a:t>
            </a:r>
            <a:endParaRPr lang="en-US" sz="11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F3D2C6CC-1912-54CF-4F11-AA62C3A0D902}"/>
              </a:ext>
            </a:extLst>
          </p:cNvPr>
          <p:cNvSpPr/>
          <p:nvPr/>
        </p:nvSpPr>
        <p:spPr>
          <a:xfrm>
            <a:off x="777240" y="5650992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8717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7, 10, 11]       I =    [ — ]  ✗  FAIL</a:t>
            </a:r>
            <a:endParaRPr lang="en-US" sz="1100" dirty="0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00B4908C-6B88-594A-10E1-2C6A08E81AEC}"/>
              </a:ext>
            </a:extLst>
          </p:cNvPr>
          <p:cNvSpPr/>
          <p:nvPr/>
        </p:nvSpPr>
        <p:spPr>
          <a:xfrm>
            <a:off x="868680" y="5815584"/>
            <a:ext cx="6126480" cy="0"/>
          </a:xfrm>
          <a:prstGeom prst="line">
            <a:avLst/>
          </a:prstGeom>
          <a:noFill/>
          <a:ln w="19050">
            <a:solidFill>
              <a:srgbClr val="F8717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BB3BD7B0-C38E-BACF-86E6-87AC1AE001D1}"/>
              </a:ext>
            </a:extLst>
          </p:cNvPr>
          <p:cNvSpPr/>
          <p:nvPr/>
        </p:nvSpPr>
        <p:spPr>
          <a:xfrm>
            <a:off x="777240" y="5843016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7, 11, 13]       I =    +0.3   ✓ ok</a:t>
            </a:r>
            <a:endParaRPr lang="en-US" sz="1100" dirty="0"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D02C3743-26B0-0AFF-C63E-897D65FCFCE7}"/>
              </a:ext>
            </a:extLst>
          </p:cNvPr>
          <p:cNvSpPr/>
          <p:nvPr/>
        </p:nvSpPr>
        <p:spPr>
          <a:xfrm>
            <a:off x="777240" y="6035040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[3, 3, 7, 11, 17]       I =    +1.1   ✓ ok</a:t>
            </a:r>
            <a:endParaRPr lang="en-US" sz="1100" dirty="0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68CCBA41-4B23-C232-488A-75A0465B8D3D}"/>
              </a:ext>
            </a:extLst>
          </p:cNvPr>
          <p:cNvSpPr/>
          <p:nvPr/>
        </p:nvSpPr>
        <p:spPr>
          <a:xfrm>
            <a:off x="777240" y="6227064"/>
            <a:ext cx="64008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6DEE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[5, 5, 7, 11, 13]       I =    +2.0   ✓ ok</a:t>
            </a:r>
            <a:endParaRPr lang="en-US" sz="11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8AC2E345-7FA2-A64C-CC47-B91A598066EF}"/>
              </a:ext>
            </a:extLst>
          </p:cNvPr>
          <p:cNvSpPr/>
          <p:nvPr/>
        </p:nvSpPr>
        <p:spPr>
          <a:xfrm>
            <a:off x="7635240" y="2606040"/>
            <a:ext cx="3977640" cy="4160520"/>
          </a:xfrm>
          <a:prstGeom prst="rect">
            <a:avLst/>
          </a:prstGeom>
          <a:solidFill>
            <a:srgbClr val="FFFFFF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EB333BDC-BFAA-52E2-D3DB-4BA0C1C0D9F9}"/>
              </a:ext>
            </a:extLst>
          </p:cNvPr>
          <p:cNvSpPr/>
          <p:nvPr/>
        </p:nvSpPr>
        <p:spPr>
          <a:xfrm>
            <a:off x="7772400" y="2441448"/>
            <a:ext cx="1828800" cy="292608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F7AC37A4-21B7-B6C2-51D3-84DB33EDDB9C}"/>
              </a:ext>
            </a:extLst>
          </p:cNvPr>
          <p:cNvSpPr/>
          <p:nvPr/>
        </p:nvSpPr>
        <p:spPr>
          <a:xfrm>
            <a:off x="7772400" y="2441448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FAIL</a:t>
            </a:r>
            <a:endParaRPr lang="en-US" sz="900" dirty="0"/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938A24DD-6A35-0DD9-B3A4-93D345BB5E8C}"/>
              </a:ext>
            </a:extLst>
          </p:cNvPr>
          <p:cNvSpPr/>
          <p:nvPr/>
        </p:nvSpPr>
        <p:spPr>
          <a:xfrm>
            <a:off x="781812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Exponents</a:t>
            </a:r>
            <a:endParaRPr lang="en-US" sz="1000" dirty="0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8CBA35C8-86AD-550B-5369-1760B4216407}"/>
              </a:ext>
            </a:extLst>
          </p:cNvPr>
          <p:cNvSpPr/>
          <p:nvPr/>
        </p:nvSpPr>
        <p:spPr>
          <a:xfrm>
            <a:off x="7818120" y="315468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i="1" dirty="0">
                <a:solidFill>
                  <a:srgbClr val="C2410C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[ 3, 3, 7, 10, 11 ]</a:t>
            </a:r>
            <a:endParaRPr lang="en-US" sz="2600" dirty="0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F157C49C-4ACA-16FE-F36C-1467A3AAC883}"/>
              </a:ext>
            </a:extLst>
          </p:cNvPr>
          <p:cNvSpPr/>
          <p:nvPr/>
        </p:nvSpPr>
        <p:spPr>
          <a:xfrm>
            <a:off x="7818120" y="37947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Invariant value</a:t>
            </a:r>
            <a:endParaRPr lang="en-US" sz="1000" dirty="0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A88D73E3-0DDD-FBF4-3E21-9E79CD36410E}"/>
              </a:ext>
            </a:extLst>
          </p:cNvPr>
          <p:cNvSpPr/>
          <p:nvPr/>
        </p:nvSpPr>
        <p:spPr>
          <a:xfrm>
            <a:off x="7818120" y="4114800"/>
            <a:ext cx="3657600" cy="50292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3956BD4D-E4DE-6401-93CF-9F828B0D130B}"/>
              </a:ext>
            </a:extLst>
          </p:cNvPr>
          <p:cNvSpPr/>
          <p:nvPr/>
        </p:nvSpPr>
        <p:spPr>
          <a:xfrm>
            <a:off x="7818120" y="411480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</a:rPr>
              <a:t>0</a:t>
            </a:r>
            <a:endParaRPr lang="en-US" sz="1400" dirty="0"/>
          </a:p>
        </p:txBody>
      </p:sp>
      <p:sp>
        <p:nvSpPr>
          <p:cNvPr id="38" name="Text 35">
            <a:extLst>
              <a:ext uri="{FF2B5EF4-FFF2-40B4-BE49-F238E27FC236}">
                <a16:creationId xmlns:a16="http://schemas.microsoft.com/office/drawing/2014/main" id="{0C6A4126-1518-F141-CDC0-05383EB86590}"/>
              </a:ext>
            </a:extLst>
          </p:cNvPr>
          <p:cNvSpPr/>
          <p:nvPr/>
        </p:nvSpPr>
        <p:spPr>
          <a:xfrm>
            <a:off x="7818120" y="48006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not a glitch.</a:t>
            </a:r>
            <a:endParaRPr lang="en-US" sz="2000" dirty="0"/>
          </a:p>
        </p:txBody>
      </p:sp>
      <p:sp>
        <p:nvSpPr>
          <p:cNvPr id="39" name="Text 36">
            <a:extLst>
              <a:ext uri="{FF2B5EF4-FFF2-40B4-BE49-F238E27FC236}">
                <a16:creationId xmlns:a16="http://schemas.microsoft.com/office/drawing/2014/main" id="{F9ED5F07-FA12-0C5B-6DD8-983450E81919}"/>
              </a:ext>
            </a:extLst>
          </p:cNvPr>
          <p:cNvSpPr/>
          <p:nvPr/>
        </p:nvSpPr>
        <p:spPr>
          <a:xfrm>
            <a:off x="7818120" y="516636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checked </a:t>
            </a:r>
            <a:r>
              <a:rPr lang="en-US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with integer arithmetic</a:t>
            </a:r>
            <a:r>
              <a:rPr lang="en-US" sz="18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.</a:t>
            </a:r>
            <a:endParaRPr lang="en-US" sz="1800" dirty="0"/>
          </a:p>
        </p:txBody>
      </p:sp>
      <p:sp>
        <p:nvSpPr>
          <p:cNvPr id="40" name="Text 37">
            <a:extLst>
              <a:ext uri="{FF2B5EF4-FFF2-40B4-BE49-F238E27FC236}">
                <a16:creationId xmlns:a16="http://schemas.microsoft.com/office/drawing/2014/main" id="{210EA74A-D572-4F37-5E47-D769C194078A}"/>
              </a:ext>
            </a:extLst>
          </p:cNvPr>
          <p:cNvSpPr/>
          <p:nvPr/>
        </p:nvSpPr>
        <p:spPr>
          <a:xfrm>
            <a:off x="7818120" y="56235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positivity is false.</a:t>
            </a:r>
            <a:endParaRPr lang="en-US" sz="2200" dirty="0"/>
          </a:p>
        </p:txBody>
      </p:sp>
      <p:sp>
        <p:nvSpPr>
          <p:cNvPr id="41" name="Text 38">
            <a:extLst>
              <a:ext uri="{FF2B5EF4-FFF2-40B4-BE49-F238E27FC236}">
                <a16:creationId xmlns:a16="http://schemas.microsoft.com/office/drawing/2014/main" id="{6B0347A1-2674-417B-C965-B6715BF1C2A3}"/>
              </a:ext>
            </a:extLst>
          </p:cNvPr>
          <p:cNvSpPr/>
          <p:nvPr/>
        </p:nvSpPr>
        <p:spPr>
          <a:xfrm>
            <a:off x="7818120" y="626364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expanded to 2–5 variables, </a:t>
            </a:r>
            <a:r>
              <a:rPr lang="en-US" sz="1100" i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exponents 2–14: </a:t>
            </a: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other counter-examples! Counterexamples are sparse.</a:t>
            </a:r>
            <a:endParaRPr lang="en-US" sz="1100" dirty="0"/>
          </a:p>
        </p:txBody>
      </p:sp>
      <p:sp>
        <p:nvSpPr>
          <p:cNvPr id="42" name="PageNumber">
            <a:extLst>
              <a:ext uri="{FF2B5EF4-FFF2-40B4-BE49-F238E27FC236}">
                <a16:creationId xmlns:a16="http://schemas.microsoft.com/office/drawing/2014/main" id="{F48502C0-C292-3812-62E4-211DA57CAA31}"/>
              </a:ext>
            </a:extLst>
          </p:cNvPr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26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35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THE INTERN HELPED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“Where should I look for more?”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intern reached for the Sylvester sequence.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548640" y="228600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spark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48640" y="2606040"/>
            <a:ext cx="5486400" cy="2285994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5"/>
          <p:cNvSpPr/>
          <p:nvPr/>
        </p:nvSpPr>
        <p:spPr>
          <a:xfrm>
            <a:off x="685800" y="2441448"/>
            <a:ext cx="219456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6"/>
          <p:cNvSpPr/>
          <p:nvPr/>
        </p:nvSpPr>
        <p:spPr>
          <a:xfrm>
            <a:off x="685800" y="2441448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INTERN'S IDEA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777240" y="27889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Sylvester's sequence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77240" y="3246120"/>
            <a:ext cx="5029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i="1" dirty="0">
                <a:solidFill>
                  <a:srgbClr val="E0654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2,   3,   7,   43,   1807,   …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77240" y="393192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10"/>
              <p:cNvSpPr/>
              <p:nvPr/>
            </p:nvSpPr>
            <p:spPr>
              <a:xfrm>
                <a:off x="777240" y="4251960"/>
                <a:ext cx="5029200" cy="4114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ₙ₊₁  =  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₀ · 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₁ ⋯ 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𝑎</m:t>
                      </m:r>
                      <m:r>
                        <a:rPr lang="en-US" sz="1800" i="1" dirty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ₙ  +  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251960"/>
                <a:ext cx="5029200" cy="411480"/>
              </a:xfrm>
              <a:prstGeom prst="rect">
                <a:avLst/>
              </a:prstGeom>
              <a:blipFill>
                <a:blip r:embed="rId4"/>
                <a:stretch>
                  <a:fillRect t="-3030" b="-18182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13"/>
          <p:cNvSpPr/>
          <p:nvPr/>
        </p:nvSpPr>
        <p:spPr>
          <a:xfrm>
            <a:off x="6263640" y="2606040"/>
            <a:ext cx="5349240" cy="3657600"/>
          </a:xfrm>
          <a:prstGeom prst="rect">
            <a:avLst/>
          </a:prstGeom>
          <a:solidFill>
            <a:srgbClr val="FAF7F2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Shape 14"/>
          <p:cNvSpPr/>
          <p:nvPr/>
        </p:nvSpPr>
        <p:spPr>
          <a:xfrm>
            <a:off x="6400800" y="2441448"/>
            <a:ext cx="2743200" cy="292608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Text 15"/>
          <p:cNvSpPr/>
          <p:nvPr/>
        </p:nvSpPr>
        <p:spPr>
          <a:xfrm>
            <a:off x="6400800" y="2441448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MORE COUNTER-EXAMPLES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6492240" y="27889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variations on Sylvester:</a:t>
            </a:r>
            <a:endParaRPr lang="en-US" sz="1400" dirty="0"/>
          </a:p>
        </p:txBody>
      </p:sp>
      <p:sp>
        <p:nvSpPr>
          <p:cNvPr id="20" name="Shape 17"/>
          <p:cNvSpPr/>
          <p:nvPr/>
        </p:nvSpPr>
        <p:spPr>
          <a:xfrm>
            <a:off x="6492240" y="3246120"/>
            <a:ext cx="4983480" cy="502920"/>
          </a:xfrm>
          <a:prstGeom prst="rect">
            <a:avLst/>
          </a:prstGeom>
          <a:solidFill>
            <a:srgbClr val="F0E9DD"/>
          </a:solidFill>
          <a:ln w="12700">
            <a:solidFill>
              <a:srgbClr val="C2410C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8"/>
          <p:cNvSpPr/>
          <p:nvPr/>
        </p:nvSpPr>
        <p:spPr>
          <a:xfrm>
            <a:off x="6492240" y="3246120"/>
            <a:ext cx="4983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</a:rPr>
              <a:t>2, 3, 7, 43, 1806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6492240" y="3840480"/>
            <a:ext cx="4983480" cy="502920"/>
          </a:xfrm>
          <a:prstGeom prst="rect">
            <a:avLst/>
          </a:prstGeom>
          <a:solidFill>
            <a:srgbClr val="F0E9DD"/>
          </a:solidFill>
          <a:ln w="12700">
            <a:solidFill>
              <a:srgbClr val="C2410C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p:sp>
        <p:nvSpPr>
          <p:cNvPr id="23" name="Text 20"/>
          <p:cNvSpPr/>
          <p:nvPr/>
        </p:nvSpPr>
        <p:spPr>
          <a:xfrm>
            <a:off x="6492240" y="3840480"/>
            <a:ext cx="4983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</a:rPr>
              <a:t>2, 3, 7, 43, 1805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6492240" y="448056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— I wouldn't have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6492240" y="48006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   tried these.</a:t>
            </a:r>
            <a:endParaRPr lang="en-US" sz="1700" dirty="0"/>
          </a:p>
        </p:txBody>
      </p:sp>
      <p:sp>
        <p:nvSpPr>
          <p:cNvPr id="26" name="Text 23"/>
          <p:cNvSpPr/>
          <p:nvPr/>
        </p:nvSpPr>
        <p:spPr>
          <a:xfrm>
            <a:off x="6492240" y="53492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— still don't fully understand</a:t>
            </a:r>
            <a:endParaRPr lang="en-US" sz="1700" dirty="0"/>
          </a:p>
        </p:txBody>
      </p:sp>
      <p:sp>
        <p:nvSpPr>
          <p:cNvPr id="27" name="Text 24"/>
          <p:cNvSpPr/>
          <p:nvPr/>
        </p:nvSpPr>
        <p:spPr>
          <a:xfrm>
            <a:off x="6492240" y="56692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   the connection.</a:t>
            </a:r>
            <a:endParaRPr lang="en-US" sz="1700" dirty="0"/>
          </a:p>
        </p:txBody>
      </p:sp>
      <p:sp>
        <p:nvSpPr>
          <p:cNvPr id="28" name="Shape 25"/>
          <p:cNvSpPr/>
          <p:nvPr/>
        </p:nvSpPr>
        <p:spPr>
          <a:xfrm>
            <a:off x="548640" y="6355080"/>
            <a:ext cx="11064240" cy="41148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9" name="Shape 26"/>
          <p:cNvSpPr/>
          <p:nvPr/>
        </p:nvSpPr>
        <p:spPr>
          <a:xfrm>
            <a:off x="548640" y="6355080"/>
            <a:ext cx="137160" cy="4114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0" name="Text 27"/>
          <p:cNvSpPr/>
          <p:nvPr/>
        </p:nvSpPr>
        <p:spPr>
          <a:xfrm>
            <a:off x="868680" y="6355080"/>
            <a:ext cx="2743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INTERN'S CONTRIBUTION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3657600" y="6355080"/>
            <a:ext cx="7863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search direction I wouldn't have tried  —  two new counter-examples  —  a connection I'm still chasing.</a:t>
            </a:r>
            <a:endParaRPr lang="en-US" sz="1200" dirty="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79B4F8DE-CA35-EC43-A965-BF28F6EB94F6}"/>
              </a:ext>
            </a:extLst>
          </p:cNvPr>
          <p:cNvSpPr/>
          <p:nvPr/>
        </p:nvSpPr>
        <p:spPr>
          <a:xfrm>
            <a:off x="548639" y="5214106"/>
            <a:ext cx="5486399" cy="853446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F7B47BE2-1463-DF52-E6F8-A8AB016EDDE1}"/>
              </a:ext>
            </a:extLst>
          </p:cNvPr>
          <p:cNvSpPr/>
          <p:nvPr/>
        </p:nvSpPr>
        <p:spPr>
          <a:xfrm>
            <a:off x="685800" y="5049514"/>
            <a:ext cx="2194560" cy="109241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1581C53F-BBA9-6715-AAE3-E34A72F14D82}"/>
              </a:ext>
            </a:extLst>
          </p:cNvPr>
          <p:cNvSpPr/>
          <p:nvPr/>
        </p:nvSpPr>
        <p:spPr>
          <a:xfrm>
            <a:off x="685800" y="5049514"/>
            <a:ext cx="2194560" cy="1092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DOESN’T WORK</a:t>
            </a:r>
            <a:endParaRPr lang="en-US" sz="900" dirty="0"/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897D00C2-A92D-A258-34A7-DDD4797CDABC}"/>
              </a:ext>
            </a:extLst>
          </p:cNvPr>
          <p:cNvSpPr/>
          <p:nvPr/>
        </p:nvSpPr>
        <p:spPr>
          <a:xfrm>
            <a:off x="777239" y="5396986"/>
            <a:ext cx="5029199" cy="136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i="1" dirty="0">
              <a:solidFill>
                <a:srgbClr val="1F2A37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example itself doesn’t give any new counterexample</a:t>
            </a:r>
            <a:endParaRPr lang="en-US" sz="2000" dirty="0"/>
          </a:p>
        </p:txBody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21825520-3195-B73D-BA13-E41EA512DB8C}"/>
              </a:ext>
            </a:extLst>
          </p:cNvPr>
          <p:cNvSpPr/>
          <p:nvPr/>
        </p:nvSpPr>
        <p:spPr>
          <a:xfrm>
            <a:off x="777239" y="6539986"/>
            <a:ext cx="5029199" cy="102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</a:t>
            </a:r>
            <a:endParaRPr lang="en-US" sz="1000" dirty="0"/>
          </a:p>
        </p:txBody>
      </p:sp>
      <p:sp>
        <p:nvSpPr>
          <p:cNvPr id="36" name="PageNumber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26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UNEXPECTED BONUS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while I was looking at the spectra…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the sₖ sequence is log-concave. Why?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548640" y="228600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smi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48640" y="2606040"/>
            <a:ext cx="530352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5"/>
          <p:cNvSpPr/>
          <p:nvPr/>
        </p:nvSpPr>
        <p:spPr>
          <a:xfrm>
            <a:off x="777240" y="27432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SPECTRUM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777240" y="301752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dimensions  s₀, s₁, … , sₙ  for a typical singularity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914400" y="5743575"/>
            <a:ext cx="498348" cy="291465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8"/>
          <p:cNvSpPr/>
          <p:nvPr/>
        </p:nvSpPr>
        <p:spPr>
          <a:xfrm>
            <a:off x="914400" y="5469255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9144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s₀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1485900" y="5160645"/>
            <a:ext cx="498348" cy="874395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Text 11"/>
          <p:cNvSpPr/>
          <p:nvPr/>
        </p:nvSpPr>
        <p:spPr>
          <a:xfrm>
            <a:off x="1485900" y="4886325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14859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s₁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2057400" y="4286250"/>
            <a:ext cx="498348" cy="1748790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14"/>
          <p:cNvSpPr/>
          <p:nvPr/>
        </p:nvSpPr>
        <p:spPr>
          <a:xfrm>
            <a:off x="2057400" y="4011930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20574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s₂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2628900" y="3703320"/>
            <a:ext cx="498348" cy="2331720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0" name="Text 17"/>
          <p:cNvSpPr/>
          <p:nvPr/>
        </p:nvSpPr>
        <p:spPr>
          <a:xfrm>
            <a:off x="2628900" y="3429000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26289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s₃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3200400" y="3703320"/>
            <a:ext cx="498348" cy="2331720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3" name="Text 20"/>
          <p:cNvSpPr/>
          <p:nvPr/>
        </p:nvSpPr>
        <p:spPr>
          <a:xfrm>
            <a:off x="3200400" y="3429000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32004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s₄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3771900" y="4286250"/>
            <a:ext cx="498348" cy="1748790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6" name="Text 23"/>
          <p:cNvSpPr/>
          <p:nvPr/>
        </p:nvSpPr>
        <p:spPr>
          <a:xfrm>
            <a:off x="3771900" y="4011930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37719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s₅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4343400" y="5160645"/>
            <a:ext cx="498348" cy="874395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9" name="Text 26"/>
          <p:cNvSpPr/>
          <p:nvPr/>
        </p:nvSpPr>
        <p:spPr>
          <a:xfrm>
            <a:off x="4343400" y="4886325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43434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s₆</a:t>
            </a:r>
            <a:endParaRPr lang="en-US" sz="1200" dirty="0"/>
          </a:p>
        </p:txBody>
      </p:sp>
      <p:sp>
        <p:nvSpPr>
          <p:cNvPr id="31" name="Shape 28"/>
          <p:cNvSpPr/>
          <p:nvPr/>
        </p:nvSpPr>
        <p:spPr>
          <a:xfrm>
            <a:off x="4914900" y="5743575"/>
            <a:ext cx="498348" cy="291465"/>
          </a:xfrm>
          <a:prstGeom prst="rect">
            <a:avLst/>
          </a:prstGeom>
          <a:solidFill>
            <a:srgbClr val="E0654A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2" name="Text 29"/>
          <p:cNvSpPr/>
          <p:nvPr/>
        </p:nvSpPr>
        <p:spPr>
          <a:xfrm>
            <a:off x="4914900" y="5469255"/>
            <a:ext cx="4983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100" dirty="0"/>
          </a:p>
        </p:txBody>
      </p:sp>
      <p:sp>
        <p:nvSpPr>
          <p:cNvPr id="33" name="Text 30"/>
          <p:cNvSpPr/>
          <p:nvPr/>
        </p:nvSpPr>
        <p:spPr>
          <a:xfrm>
            <a:off x="4914900" y="6080760"/>
            <a:ext cx="49834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6B7280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s₇</a:t>
            </a:r>
            <a:endParaRPr lang="en-US" sz="1200" dirty="0"/>
          </a:p>
        </p:txBody>
      </p:sp>
      <p:sp>
        <p:nvSpPr>
          <p:cNvPr id="34" name="Shape 31"/>
          <p:cNvSpPr/>
          <p:nvPr/>
        </p:nvSpPr>
        <p:spPr>
          <a:xfrm>
            <a:off x="868680" y="6035040"/>
            <a:ext cx="4663440" cy="0"/>
          </a:xfrm>
          <a:prstGeom prst="line">
            <a:avLst/>
          </a:prstGeom>
          <a:noFill/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5" name="Text 32"/>
          <p:cNvSpPr/>
          <p:nvPr/>
        </p:nvSpPr>
        <p:spPr>
          <a:xfrm>
            <a:off x="6080760" y="269748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NOTICED</a:t>
            </a:r>
            <a:endParaRPr lang="en-US" sz="1000" dirty="0"/>
          </a:p>
        </p:txBody>
      </p:sp>
      <p:sp>
        <p:nvSpPr>
          <p:cNvPr id="36" name="Text 33"/>
          <p:cNvSpPr/>
          <p:nvPr/>
        </p:nvSpPr>
        <p:spPr>
          <a:xfrm>
            <a:off x="6080760" y="301752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Across every example I scanned, the sequence is</a:t>
            </a:r>
            <a:endParaRPr lang="en-US" sz="1400" dirty="0"/>
          </a:p>
        </p:txBody>
      </p:sp>
      <p:sp>
        <p:nvSpPr>
          <p:cNvPr id="37" name="Shape 34"/>
          <p:cNvSpPr/>
          <p:nvPr/>
        </p:nvSpPr>
        <p:spPr>
          <a:xfrm>
            <a:off x="6080760" y="3429000"/>
            <a:ext cx="5486400" cy="50292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8" name="Shape 35"/>
          <p:cNvSpPr/>
          <p:nvPr/>
        </p:nvSpPr>
        <p:spPr>
          <a:xfrm>
            <a:off x="6080760" y="3429000"/>
            <a:ext cx="91440" cy="50292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9" name="Text 36"/>
          <p:cNvSpPr/>
          <p:nvPr/>
        </p:nvSpPr>
        <p:spPr>
          <a:xfrm>
            <a:off x="6309360" y="342900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unimodal</a:t>
            </a:r>
            <a:endParaRPr lang="en-US" sz="1900" dirty="0"/>
          </a:p>
        </p:txBody>
      </p:sp>
      <p:sp>
        <p:nvSpPr>
          <p:cNvPr id="40" name="Text 37"/>
          <p:cNvSpPr/>
          <p:nvPr/>
        </p:nvSpPr>
        <p:spPr>
          <a:xfrm>
            <a:off x="8366760" y="3429000"/>
            <a:ext cx="3200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(goes up, then down)</a:t>
            </a:r>
            <a:endParaRPr lang="en-US" sz="1200" dirty="0"/>
          </a:p>
        </p:txBody>
      </p:sp>
      <p:sp>
        <p:nvSpPr>
          <p:cNvPr id="41" name="Shape 38"/>
          <p:cNvSpPr/>
          <p:nvPr/>
        </p:nvSpPr>
        <p:spPr>
          <a:xfrm>
            <a:off x="6080760" y="4069080"/>
            <a:ext cx="5486400" cy="64008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2" name="Shape 39"/>
          <p:cNvSpPr/>
          <p:nvPr/>
        </p:nvSpPr>
        <p:spPr>
          <a:xfrm>
            <a:off x="6080760" y="4069080"/>
            <a:ext cx="109728" cy="6400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3" name="Text 40"/>
          <p:cNvSpPr/>
          <p:nvPr/>
        </p:nvSpPr>
        <p:spPr>
          <a:xfrm>
            <a:off x="6327648" y="4069080"/>
            <a:ext cx="24688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log-concave</a:t>
            </a:r>
            <a:endParaRPr lang="en-US" sz="2100" dirty="0"/>
          </a:p>
        </p:txBody>
      </p:sp>
      <p:sp>
        <p:nvSpPr>
          <p:cNvPr id="44" name="Text 41"/>
          <p:cNvSpPr/>
          <p:nvPr/>
        </p:nvSpPr>
        <p:spPr>
          <a:xfrm>
            <a:off x="8823960" y="40690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0654A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sₖ²  ≥  sₖ₋₁ · sₖ₊₁</a:t>
            </a:r>
            <a:endParaRPr lang="en-US" sz="1700" dirty="0"/>
          </a:p>
        </p:txBody>
      </p:sp>
      <p:sp>
        <p:nvSpPr>
          <p:cNvPr id="45" name="Shape 42"/>
          <p:cNvSpPr/>
          <p:nvPr/>
        </p:nvSpPr>
        <p:spPr>
          <a:xfrm>
            <a:off x="6080760" y="4892040"/>
            <a:ext cx="5486400" cy="1371600"/>
          </a:xfrm>
          <a:prstGeom prst="rect">
            <a:avLst/>
          </a:prstGeom>
          <a:solidFill>
            <a:srgbClr val="FFFFFF"/>
          </a:solidFill>
          <a:ln w="19050">
            <a:solidFill>
              <a:srgbClr val="E0654A"/>
            </a:solidFill>
            <a:prstDash val="dash"/>
          </a:ln>
        </p:spPr>
        <p:txBody>
          <a:bodyPr/>
          <a:lstStyle/>
          <a:p>
            <a:endParaRPr lang="sv-SE"/>
          </a:p>
        </p:txBody>
      </p:sp>
      <p:sp>
        <p:nvSpPr>
          <p:cNvPr id="46" name="Text 43"/>
          <p:cNvSpPr/>
          <p:nvPr/>
        </p:nvSpPr>
        <p:spPr>
          <a:xfrm>
            <a:off x="6263640" y="502920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NOBODY KNOWS WHY</a:t>
            </a:r>
            <a:endParaRPr lang="en-US" sz="1000" dirty="0"/>
          </a:p>
        </p:txBody>
      </p:sp>
      <p:sp>
        <p:nvSpPr>
          <p:cNvPr id="47" name="Text 44"/>
          <p:cNvSpPr/>
          <p:nvPr/>
        </p:nvSpPr>
        <p:spPr>
          <a:xfrm>
            <a:off x="6263640" y="5349240"/>
            <a:ext cx="5120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100"/>
              </a:spcAft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standard toolkit doesn't apply:</a:t>
            </a:r>
            <a:endParaRPr lang="en-US" sz="110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sl₂ representation theory — no obvious action</a:t>
            </a:r>
            <a:endParaRPr lang="en-US" sz="110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reduction to a known geometric setup — not clear how</a:t>
            </a:r>
            <a:endParaRPr lang="en-US" sz="1100" dirty="0"/>
          </a:p>
          <a:p>
            <a:pPr marL="0" indent="0">
              <a:spcAft>
                <a:spcPts val="100"/>
              </a:spcAft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·  Newton–Okounkov / Lorentzian polynomials — unclear</a:t>
            </a:r>
            <a:endParaRPr lang="en-US" sz="1100" dirty="0"/>
          </a:p>
        </p:txBody>
      </p:sp>
      <p:sp>
        <p:nvSpPr>
          <p:cNvPr id="48" name="Shape 45"/>
          <p:cNvSpPr/>
          <p:nvPr/>
        </p:nvSpPr>
        <p:spPr>
          <a:xfrm>
            <a:off x="548640" y="6400800"/>
            <a:ext cx="11064240" cy="41148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9" name="Shape 46"/>
          <p:cNvSpPr/>
          <p:nvPr/>
        </p:nvSpPr>
        <p:spPr>
          <a:xfrm>
            <a:off x="548640" y="6400800"/>
            <a:ext cx="137160" cy="41148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47"/>
          <p:cNvSpPr/>
          <p:nvPr/>
        </p:nvSpPr>
        <p:spPr>
          <a:xfrm>
            <a:off x="868680" y="644652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BONUS QUESTION</a:t>
            </a:r>
            <a:endParaRPr lang="en-US" sz="900" dirty="0"/>
          </a:p>
        </p:txBody>
      </p:sp>
      <p:sp>
        <p:nvSpPr>
          <p:cNvPr id="51" name="Text 48"/>
          <p:cNvSpPr/>
          <p:nvPr/>
        </p:nvSpPr>
        <p:spPr>
          <a:xfrm>
            <a:off x="3657600" y="6400800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safety-check vector turned into the more interesting open problem.</a:t>
            </a:r>
            <a:endParaRPr lang="en-US" sz="1300" dirty="0"/>
          </a:p>
        </p:txBody>
      </p:sp>
      <p:sp>
        <p:nvSpPr>
          <p:cNvPr id="52" name="PageNumber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26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731520" y="583604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01  ·  LESSON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31520" y="1269404"/>
            <a:ext cx="109728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Code can run and still be wrong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31520" y="3805518"/>
            <a:ext cx="10537115" cy="618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Many exciting numerical data developed despite not knowing Singular or Python. </a:t>
            </a:r>
            <a:endParaRPr lang="en-US" sz="4000" dirty="0"/>
          </a:p>
        </p:txBody>
      </p:sp>
      <p:sp>
        <p:nvSpPr>
          <p:cNvPr id="6" name="Shape 4"/>
          <p:cNvSpPr/>
          <p:nvPr/>
        </p:nvSpPr>
        <p:spPr>
          <a:xfrm>
            <a:off x="731520" y="2963733"/>
            <a:ext cx="27432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9" name="Text 7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26</a:t>
            </a:r>
            <a:endParaRPr lang="en-US" sz="900" dirty="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F02984E0-C8E4-3EAD-D5C8-179972ED01D3}"/>
              </a:ext>
            </a:extLst>
          </p:cNvPr>
          <p:cNvSpPr/>
          <p:nvPr/>
        </p:nvSpPr>
        <p:spPr>
          <a:xfrm>
            <a:off x="731520" y="5092851"/>
            <a:ext cx="27432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56DE5A0D-177A-D8EA-51C1-C2472ACB0AAF}"/>
              </a:ext>
            </a:extLst>
          </p:cNvPr>
          <p:cNvSpPr/>
          <p:nvPr/>
        </p:nvSpPr>
        <p:spPr>
          <a:xfrm>
            <a:off x="731520" y="5440680"/>
            <a:ext cx="109728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i="1" dirty="0">
                <a:solidFill>
                  <a:schemeClr val="bg1">
                    <a:lumMod val="95000"/>
                  </a:scheme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Many newly generated questions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I AM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Dennis Eriksson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548640" y="164592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long way home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48640" y="22402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map_trajec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468880"/>
            <a:ext cx="10515600" cy="34747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48640" y="6270760"/>
            <a:ext cx="11064240" cy="45720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5"/>
          <p:cNvSpPr/>
          <p:nvPr/>
        </p:nvSpPr>
        <p:spPr>
          <a:xfrm>
            <a:off x="548640" y="6270760"/>
            <a:ext cx="109728" cy="4572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6"/>
          <p:cNvSpPr/>
          <p:nvPr/>
        </p:nvSpPr>
        <p:spPr>
          <a:xfrm>
            <a:off x="822960" y="6270760"/>
            <a:ext cx="1069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number theory  →  arithmetic geometry  →  algebraic / arithmetic / complex geometry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548640" y="6629400"/>
            <a:ext cx="7315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11" name="ExtraInfo"/>
          <p:cNvSpPr/>
          <p:nvPr/>
        </p:nvSpPr>
        <p:spPr>
          <a:xfrm>
            <a:off x="2658864" y="5212080"/>
            <a:ext cx="6874272" cy="650040"/>
          </a:xfrm>
          <a:prstGeom prst="rect">
            <a:avLst/>
          </a:prstGeom>
          <a:solidFill>
            <a:srgbClr val="FAF7F2"/>
          </a:solidFill>
          <a:ln/>
        </p:spPr>
        <p:txBody>
          <a:bodyPr wrap="square" lIns="0" tIns="0" rIns="0" bIns="0" rtlCol="0" anchor="ctr"/>
          <a:lstStyle/>
          <a:p>
            <a:pPr algn="ctr"/>
            <a:endParaRPr lang="en-US" sz="1600" i="1" dirty="0"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algn="ctr"/>
            <a:r>
              <a:rPr lang="en-US" sz="1600" i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Professor at Chalmers since 2024  ·  often seen in Kyoto and Paris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02  ·  SETUP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Orienting myself</a:t>
            </a:r>
            <a:endParaRPr lang="en-US" sz="4400" dirty="0"/>
          </a:p>
        </p:txBody>
      </p:sp>
      <p:sp>
        <p:nvSpPr>
          <p:cNvPr id="9" name="Text 7"/>
          <p:cNvSpPr/>
          <p:nvPr/>
        </p:nvSpPr>
        <p:spPr>
          <a:xfrm>
            <a:off x="548640" y="169164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toric mirror symmetry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548640" y="24688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9"/>
          <p:cNvSpPr/>
          <p:nvPr/>
        </p:nvSpPr>
        <p:spPr>
          <a:xfrm>
            <a:off x="54864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QUESTION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548640" y="3154680"/>
            <a:ext cx="7132320" cy="137160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Shape 11"/>
          <p:cNvSpPr/>
          <p:nvPr/>
        </p:nvSpPr>
        <p:spPr>
          <a:xfrm>
            <a:off x="548640" y="3154680"/>
            <a:ext cx="91440" cy="13716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Text 12"/>
          <p:cNvSpPr/>
          <p:nvPr/>
        </p:nvSpPr>
        <p:spPr>
          <a:xfrm>
            <a:off x="749808" y="3291840"/>
            <a:ext cx="6931152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“Extending my own mirror symmetry results to the situations where </a:t>
            </a:r>
            <a:r>
              <a:rPr lang="en-US" sz="1700" i="1" dirty="0" err="1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toric</a:t>
            </a: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geometry techniques apply”</a:t>
            </a:r>
          </a:p>
          <a:p>
            <a:pPr marL="0" indent="0">
              <a:buNone/>
            </a:pPr>
            <a:endParaRPr lang="en-US" sz="1700" i="1" dirty="0">
              <a:solidFill>
                <a:srgbClr val="1F2A37"/>
              </a:solidFill>
              <a:latin typeface="Georgia" pitchFamily="34" charset="0"/>
            </a:endParaRPr>
          </a:p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</a:rPr>
              <a:t>Continuation of joint project w. former PhD student, Mykola </a:t>
            </a:r>
            <a:r>
              <a:rPr lang="en-US" sz="1700" i="1" dirty="0" err="1">
                <a:solidFill>
                  <a:srgbClr val="1F2A37"/>
                </a:solidFill>
                <a:latin typeface="Georgia" pitchFamily="34" charset="0"/>
              </a:rPr>
              <a:t>Pochekai</a:t>
            </a:r>
            <a:r>
              <a:rPr lang="en-US" sz="1700" i="1" dirty="0">
                <a:solidFill>
                  <a:srgbClr val="1F2A37"/>
                </a:solidFill>
                <a:latin typeface="Georgia" pitchFamily="34" charset="0"/>
              </a:rPr>
              <a:t>.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548640" y="4709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IT'S HARD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48640" y="5029200"/>
            <a:ext cx="71323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Vocabulary scattered across Batyrev–Borisov, hypergeometric GKZ systems, secondary fans, Mori cones, monomial-divisor mirror maps, MPCP </a:t>
            </a:r>
            <a:r>
              <a:rPr lang="en-US" sz="14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desingularizations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 Not an expert, but have enough general training </a:t>
            </a:r>
            <a:r>
              <a:rPr lang="en-US" sz="140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information </a:t>
            </a: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understand how the big picture should work.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8229600" y="2834640"/>
            <a:ext cx="3383280" cy="329184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Shape 16"/>
          <p:cNvSpPr/>
          <p:nvPr/>
        </p:nvSpPr>
        <p:spPr>
          <a:xfrm>
            <a:off x="8229600" y="2834640"/>
            <a:ext cx="109728" cy="329184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17"/>
          <p:cNvSpPr/>
          <p:nvPr/>
        </p:nvSpPr>
        <p:spPr>
          <a:xfrm>
            <a:off x="8503920" y="301752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OBJECTS IN PLAY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8449056" y="3429000"/>
            <a:ext cx="3072384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nef</a:t>
            </a: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partitions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Gelfand-Kapranov-Zelevinsky variables zₐ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Mori cone</a:t>
            </a:r>
            <a:endParaRPr lang="en-US" sz="1300" dirty="0"/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secondary fan and triangulations of polytopes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Large complex structure limits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MPCP </a:t>
            </a:r>
            <a:r>
              <a:rPr lang="en-US" sz="13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desingularizations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 structures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Variations of Hodge structures</a:t>
            </a:r>
          </a:p>
        </p:txBody>
      </p:sp>
      <p:sp>
        <p:nvSpPr>
          <p:cNvPr id="21" name="Shape 19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Text 20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26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02  ·  THE INTERN'S OUTPUT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“Here's a plan!”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548640" y="15087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Vague question → structured checklist.</a:t>
            </a:r>
            <a:endParaRPr lang="en-US" sz="1300" dirty="0"/>
          </a:p>
        </p:txBody>
      </p:sp>
      <p:pic>
        <p:nvPicPr>
          <p:cNvPr id="10" name="Image 0" descr="./intern_sm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194560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9"/>
          <p:cNvSpPr/>
          <p:nvPr/>
        </p:nvSpPr>
        <p:spPr>
          <a:xfrm>
            <a:off x="548640" y="2194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1097280" y="2194560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with a reflexive Gorenstein cone / nef partition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548640" y="2724912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548640" y="272491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1097280" y="2724912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ambient toric variety + MPCP model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48640" y="3255264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Text 15"/>
          <p:cNvSpPr/>
          <p:nvPr/>
        </p:nvSpPr>
        <p:spPr>
          <a:xfrm>
            <a:off x="548640" y="32552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1097280" y="3255264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the mirror complete intersection (dual nef partition)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548640" y="3785616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8"/>
          <p:cNvSpPr/>
          <p:nvPr/>
        </p:nvSpPr>
        <p:spPr>
          <a:xfrm>
            <a:off x="548640" y="378561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1097280" y="3785616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coefficient space of monomials</a:t>
            </a:r>
            <a:endParaRPr lang="en-US" sz="1250" dirty="0"/>
          </a:p>
        </p:txBody>
      </p:sp>
      <p:sp>
        <p:nvSpPr>
          <p:cNvPr id="23" name="Shape 20"/>
          <p:cNvSpPr/>
          <p:nvPr/>
        </p:nvSpPr>
        <p:spPr>
          <a:xfrm>
            <a:off x="548640" y="4315968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4" name="Text 21"/>
          <p:cNvSpPr/>
          <p:nvPr/>
        </p:nvSpPr>
        <p:spPr>
          <a:xfrm>
            <a:off x="548640" y="431596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1097280" y="431596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Quotient by torus + redundant parameters</a:t>
            </a:r>
            <a:endParaRPr lang="en-US" sz="1250" dirty="0"/>
          </a:p>
        </p:txBody>
      </p:sp>
      <p:sp>
        <p:nvSpPr>
          <p:cNvPr id="26" name="Shape 23"/>
          <p:cNvSpPr/>
          <p:nvPr/>
        </p:nvSpPr>
        <p:spPr>
          <a:xfrm>
            <a:off x="6217920" y="2194560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4"/>
          <p:cNvSpPr/>
          <p:nvPr/>
        </p:nvSpPr>
        <p:spPr>
          <a:xfrm>
            <a:off x="6217920" y="2194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6766560" y="2194560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GKZ variables zₐ from relations among exponents</a:t>
            </a:r>
            <a:endParaRPr lang="en-US" sz="1250" dirty="0"/>
          </a:p>
        </p:txBody>
      </p:sp>
      <p:sp>
        <p:nvSpPr>
          <p:cNvPr id="29" name="Shape 26"/>
          <p:cNvSpPr/>
          <p:nvPr/>
        </p:nvSpPr>
        <p:spPr>
          <a:xfrm>
            <a:off x="6217920" y="2724912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0" name="Text 27"/>
          <p:cNvSpPr/>
          <p:nvPr/>
        </p:nvSpPr>
        <p:spPr>
          <a:xfrm>
            <a:off x="6217920" y="272491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6766560" y="2724912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#variables with expected Hodge number</a:t>
            </a:r>
            <a:endParaRPr lang="en-US" sz="1250" dirty="0"/>
          </a:p>
        </p:txBody>
      </p:sp>
      <p:sp>
        <p:nvSpPr>
          <p:cNvPr id="32" name="Shape 29"/>
          <p:cNvSpPr/>
          <p:nvPr/>
        </p:nvSpPr>
        <p:spPr>
          <a:xfrm>
            <a:off x="6217920" y="3255264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3" name="Text 30"/>
          <p:cNvSpPr/>
          <p:nvPr/>
        </p:nvSpPr>
        <p:spPr>
          <a:xfrm>
            <a:off x="6217920" y="32552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6766560" y="3255264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LCSL / cone in the secondary fan</a:t>
            </a:r>
            <a:endParaRPr lang="en-US" sz="1250" dirty="0"/>
          </a:p>
        </p:txBody>
      </p:sp>
      <p:sp>
        <p:nvSpPr>
          <p:cNvPr id="35" name="Shape 32"/>
          <p:cNvSpPr/>
          <p:nvPr/>
        </p:nvSpPr>
        <p:spPr>
          <a:xfrm>
            <a:off x="6217920" y="3785616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6" name="Text 33"/>
          <p:cNvSpPr/>
          <p:nvPr/>
        </p:nvSpPr>
        <p:spPr>
          <a:xfrm>
            <a:off x="6217920" y="378561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100" dirty="0"/>
          </a:p>
        </p:txBody>
      </p:sp>
      <p:sp>
        <p:nvSpPr>
          <p:cNvPr id="37" name="Text 34"/>
          <p:cNvSpPr/>
          <p:nvPr/>
        </p:nvSpPr>
        <p:spPr>
          <a:xfrm>
            <a:off x="6766560" y="3785616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 periods via GKZ hypergeometric series</a:t>
            </a:r>
            <a:endParaRPr lang="en-US" sz="1250" dirty="0"/>
          </a:p>
        </p:txBody>
      </p:sp>
      <p:sp>
        <p:nvSpPr>
          <p:cNvPr id="38" name="Shape 35"/>
          <p:cNvSpPr/>
          <p:nvPr/>
        </p:nvSpPr>
        <p:spPr>
          <a:xfrm>
            <a:off x="6217920" y="4315968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9" name="Text 36"/>
          <p:cNvSpPr/>
          <p:nvPr/>
        </p:nvSpPr>
        <p:spPr>
          <a:xfrm>
            <a:off x="6217920" y="431596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40" name="Text 37"/>
          <p:cNvSpPr/>
          <p:nvPr/>
        </p:nvSpPr>
        <p:spPr>
          <a:xfrm>
            <a:off x="6766560" y="431596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mirror coordinates; compare with enumerative predictions</a:t>
            </a:r>
            <a:endParaRPr lang="en-US" sz="1250" dirty="0"/>
          </a:p>
        </p:txBody>
      </p:sp>
      <p:sp>
        <p:nvSpPr>
          <p:cNvPr id="41" name="Shape 38"/>
          <p:cNvSpPr/>
          <p:nvPr/>
        </p:nvSpPr>
        <p:spPr>
          <a:xfrm>
            <a:off x="548640" y="5943600"/>
            <a:ext cx="11064240" cy="50292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2" name="Shape 39"/>
          <p:cNvSpPr/>
          <p:nvPr/>
        </p:nvSpPr>
        <p:spPr>
          <a:xfrm>
            <a:off x="548640" y="5943600"/>
            <a:ext cx="91440" cy="50292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3" name="Text 40"/>
          <p:cNvSpPr/>
          <p:nvPr/>
        </p:nvSpPr>
        <p:spPr>
          <a:xfrm>
            <a:off x="777240" y="5943600"/>
            <a:ext cx="10789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 dialect-translation: Laurent coefficients ↔ GKZ systems ↔ Mori-cone coordinates ↔ period integrals.</a:t>
            </a:r>
            <a:endParaRPr lang="en-US" sz="1200" dirty="0"/>
          </a:p>
        </p:txBody>
      </p:sp>
      <p:sp>
        <p:nvSpPr>
          <p:cNvPr id="44" name="Shape 41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42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26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02  ·  MY CHECK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Now… which parts are actually true?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48640" y="15087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list. Add the marginalia.</a:t>
            </a:r>
            <a:endParaRPr lang="en-US" sz="1300" dirty="0"/>
          </a:p>
        </p:txBody>
      </p:sp>
      <p:pic>
        <p:nvPicPr>
          <p:cNvPr id="10" name="Image 0" descr="./intern_sheepi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194560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9"/>
          <p:cNvSpPr/>
          <p:nvPr/>
        </p:nvSpPr>
        <p:spPr>
          <a:xfrm>
            <a:off x="548640" y="2194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1097280" y="2194560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with a reflexive Gorenstein cone / nef partition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548640" y="2724912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548640" y="272491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1097280" y="2724912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ambient toric variety + MPCP model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548640" y="3255264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8" name="Text 15"/>
          <p:cNvSpPr/>
          <p:nvPr/>
        </p:nvSpPr>
        <p:spPr>
          <a:xfrm>
            <a:off x="548640" y="32552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1097280" y="3255264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the mirror complete intersection (dual nef partition)</a:t>
            </a:r>
            <a:endParaRPr lang="en-US" sz="1250" dirty="0"/>
          </a:p>
        </p:txBody>
      </p:sp>
      <p:sp>
        <p:nvSpPr>
          <p:cNvPr id="20" name="Shape 17"/>
          <p:cNvSpPr/>
          <p:nvPr/>
        </p:nvSpPr>
        <p:spPr>
          <a:xfrm>
            <a:off x="548640" y="3785616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8"/>
          <p:cNvSpPr/>
          <p:nvPr/>
        </p:nvSpPr>
        <p:spPr>
          <a:xfrm>
            <a:off x="548640" y="378561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1097280" y="3785616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coefficient space of monomials</a:t>
            </a:r>
            <a:endParaRPr lang="en-US" sz="1250" dirty="0"/>
          </a:p>
        </p:txBody>
      </p:sp>
      <p:sp>
        <p:nvSpPr>
          <p:cNvPr id="23" name="Shape 20"/>
          <p:cNvSpPr/>
          <p:nvPr/>
        </p:nvSpPr>
        <p:spPr>
          <a:xfrm>
            <a:off x="548640" y="4315968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4" name="Text 21"/>
          <p:cNvSpPr/>
          <p:nvPr/>
        </p:nvSpPr>
        <p:spPr>
          <a:xfrm>
            <a:off x="548640" y="431596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1097280" y="431596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Quotient by torus + redundant parameters</a:t>
            </a:r>
            <a:endParaRPr lang="en-US" sz="1250" dirty="0"/>
          </a:p>
        </p:txBody>
      </p:sp>
      <p:sp>
        <p:nvSpPr>
          <p:cNvPr id="26" name="Shape 23"/>
          <p:cNvSpPr/>
          <p:nvPr/>
        </p:nvSpPr>
        <p:spPr>
          <a:xfrm>
            <a:off x="6217920" y="2194560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4"/>
          <p:cNvSpPr/>
          <p:nvPr/>
        </p:nvSpPr>
        <p:spPr>
          <a:xfrm>
            <a:off x="6217920" y="2194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6766560" y="2194560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GKZ variables zₐ from relations among exponents</a:t>
            </a:r>
            <a:endParaRPr lang="en-US" sz="1250" dirty="0"/>
          </a:p>
        </p:txBody>
      </p:sp>
      <p:sp>
        <p:nvSpPr>
          <p:cNvPr id="29" name="Shape 26"/>
          <p:cNvSpPr/>
          <p:nvPr/>
        </p:nvSpPr>
        <p:spPr>
          <a:xfrm>
            <a:off x="6217920" y="2724912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0" name="Text 27"/>
          <p:cNvSpPr/>
          <p:nvPr/>
        </p:nvSpPr>
        <p:spPr>
          <a:xfrm>
            <a:off x="6217920" y="272491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6766560" y="2724912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#variables with expected Hodge number</a:t>
            </a:r>
            <a:endParaRPr lang="en-US" sz="1250" dirty="0"/>
          </a:p>
        </p:txBody>
      </p:sp>
      <p:sp>
        <p:nvSpPr>
          <p:cNvPr id="32" name="Shape 29"/>
          <p:cNvSpPr/>
          <p:nvPr/>
        </p:nvSpPr>
        <p:spPr>
          <a:xfrm>
            <a:off x="6217920" y="3255264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3" name="Text 30"/>
          <p:cNvSpPr/>
          <p:nvPr/>
        </p:nvSpPr>
        <p:spPr>
          <a:xfrm>
            <a:off x="6217920" y="32552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6766560" y="3255264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LCSL / cone in the secondary fan</a:t>
            </a:r>
            <a:endParaRPr lang="en-US" sz="1250" dirty="0"/>
          </a:p>
        </p:txBody>
      </p:sp>
      <p:sp>
        <p:nvSpPr>
          <p:cNvPr id="35" name="Shape 32"/>
          <p:cNvSpPr/>
          <p:nvPr/>
        </p:nvSpPr>
        <p:spPr>
          <a:xfrm>
            <a:off x="6217920" y="3785616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6" name="Text 33"/>
          <p:cNvSpPr/>
          <p:nvPr/>
        </p:nvSpPr>
        <p:spPr>
          <a:xfrm>
            <a:off x="6217920" y="378561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100" dirty="0"/>
          </a:p>
        </p:txBody>
      </p:sp>
      <p:sp>
        <p:nvSpPr>
          <p:cNvPr id="37" name="Text 34"/>
          <p:cNvSpPr/>
          <p:nvPr/>
        </p:nvSpPr>
        <p:spPr>
          <a:xfrm>
            <a:off x="6766560" y="3785616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 periods via GKZ hypergeometric series</a:t>
            </a:r>
            <a:endParaRPr lang="en-US" sz="1250" dirty="0"/>
          </a:p>
        </p:txBody>
      </p:sp>
      <p:sp>
        <p:nvSpPr>
          <p:cNvPr id="38" name="Shape 35"/>
          <p:cNvSpPr/>
          <p:nvPr/>
        </p:nvSpPr>
        <p:spPr>
          <a:xfrm>
            <a:off x="6217920" y="4315968"/>
            <a:ext cx="411480" cy="41148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9" name="Text 36"/>
          <p:cNvSpPr/>
          <p:nvPr/>
        </p:nvSpPr>
        <p:spPr>
          <a:xfrm>
            <a:off x="6217920" y="431596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  <p:sp>
        <p:nvSpPr>
          <p:cNvPr id="40" name="Text 37"/>
          <p:cNvSpPr/>
          <p:nvPr/>
        </p:nvSpPr>
        <p:spPr>
          <a:xfrm>
            <a:off x="6766560" y="4315968"/>
            <a:ext cx="4937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Extract mirror coordinates; compare with enumerative predictions</a:t>
            </a:r>
            <a:endParaRPr lang="en-US" sz="1250" dirty="0"/>
          </a:p>
        </p:txBody>
      </p:sp>
      <p:pic>
        <p:nvPicPr>
          <p:cNvPr id="41" name="Image 1" descr="./mark_ellipse_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2743200"/>
            <a:ext cx="4206240" cy="384048"/>
          </a:xfrm>
          <a:prstGeom prst="rect">
            <a:avLst/>
          </a:prstGeom>
        </p:spPr>
      </p:pic>
      <p:pic>
        <p:nvPicPr>
          <p:cNvPr id="42" name="Image 2" descr="./mark_ellipse_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2752345"/>
            <a:ext cx="4481905" cy="384048"/>
          </a:xfrm>
          <a:prstGeom prst="rect">
            <a:avLst/>
          </a:prstGeom>
        </p:spPr>
      </p:pic>
      <p:sp>
        <p:nvSpPr>
          <p:cNvPr id="43" name="Text 38"/>
          <p:cNvSpPr/>
          <p:nvPr/>
        </p:nvSpPr>
        <p:spPr>
          <a:xfrm>
            <a:off x="3465576" y="1724989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which MPCP?</a:t>
            </a:r>
            <a:endParaRPr lang="en-US" sz="1300" dirty="0"/>
          </a:p>
        </p:txBody>
      </p:sp>
      <p:sp>
        <p:nvSpPr>
          <p:cNvPr id="44" name="Shape 39"/>
          <p:cNvSpPr/>
          <p:nvPr/>
        </p:nvSpPr>
        <p:spPr>
          <a:xfrm>
            <a:off x="3962579" y="2026472"/>
            <a:ext cx="0" cy="640080"/>
          </a:xfrm>
          <a:prstGeom prst="line">
            <a:avLst/>
          </a:prstGeom>
          <a:noFill/>
          <a:ln w="25400">
            <a:solidFill>
              <a:srgbClr val="C2410C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40"/>
          <p:cNvSpPr/>
          <p:nvPr/>
        </p:nvSpPr>
        <p:spPr>
          <a:xfrm>
            <a:off x="8595360" y="176694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Which Hodge number</a:t>
            </a:r>
            <a:endParaRPr lang="en-US" sz="1300" dirty="0"/>
          </a:p>
        </p:txBody>
      </p:sp>
      <p:sp>
        <p:nvSpPr>
          <p:cNvPr id="46" name="Shape 41"/>
          <p:cNvSpPr/>
          <p:nvPr/>
        </p:nvSpPr>
        <p:spPr>
          <a:xfrm>
            <a:off x="9162826" y="2076226"/>
            <a:ext cx="0" cy="640080"/>
          </a:xfrm>
          <a:prstGeom prst="line">
            <a:avLst/>
          </a:prstGeom>
          <a:noFill/>
          <a:ln w="25400">
            <a:solidFill>
              <a:srgbClr val="C2410C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47" name="Shape 42"/>
          <p:cNvSpPr/>
          <p:nvPr/>
        </p:nvSpPr>
        <p:spPr>
          <a:xfrm>
            <a:off x="640080" y="5349240"/>
            <a:ext cx="3291840" cy="457200"/>
          </a:xfrm>
          <a:prstGeom prst="rect">
            <a:avLst/>
          </a:prstGeom>
          <a:solidFill>
            <a:srgbClr val="FEF2F0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8" name="Text 43"/>
          <p:cNvSpPr/>
          <p:nvPr/>
        </p:nvSpPr>
        <p:spPr>
          <a:xfrm>
            <a:off x="731520" y="5349240"/>
            <a:ext cx="3108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ambient or primitive cohomology?</a:t>
            </a:r>
            <a:endParaRPr lang="en-US" sz="1200" dirty="0"/>
          </a:p>
        </p:txBody>
      </p:sp>
      <p:sp>
        <p:nvSpPr>
          <p:cNvPr id="49" name="Shape 44"/>
          <p:cNvSpPr/>
          <p:nvPr/>
        </p:nvSpPr>
        <p:spPr>
          <a:xfrm>
            <a:off x="1828800" y="5349240"/>
            <a:ext cx="0" cy="0"/>
          </a:xfrm>
          <a:prstGeom prst="line">
            <a:avLst/>
          </a:prstGeom>
          <a:noFill/>
          <a:ln w="25400">
            <a:solidFill>
              <a:srgbClr val="C2410C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50" name="Shape 45"/>
          <p:cNvSpPr/>
          <p:nvPr/>
        </p:nvSpPr>
        <p:spPr>
          <a:xfrm>
            <a:off x="8046720" y="5349240"/>
            <a:ext cx="3383280" cy="457200"/>
          </a:xfrm>
          <a:prstGeom prst="rect">
            <a:avLst/>
          </a:prstGeom>
          <a:solidFill>
            <a:srgbClr val="FEF2F0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1" name="Text 46"/>
          <p:cNvSpPr/>
          <p:nvPr/>
        </p:nvSpPr>
        <p:spPr>
          <a:xfrm>
            <a:off x="8138160" y="534924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did Iritani really say this?</a:t>
            </a:r>
            <a:endParaRPr lang="en-US" sz="1200" dirty="0"/>
          </a:p>
        </p:txBody>
      </p:sp>
      <p:sp>
        <p:nvSpPr>
          <p:cNvPr id="52" name="Shape 47"/>
          <p:cNvSpPr/>
          <p:nvPr/>
        </p:nvSpPr>
        <p:spPr>
          <a:xfrm>
            <a:off x="9601200" y="5349240"/>
            <a:ext cx="365760" cy="0"/>
          </a:xfrm>
          <a:prstGeom prst="line">
            <a:avLst/>
          </a:prstGeom>
          <a:noFill/>
          <a:ln w="25400">
            <a:solidFill>
              <a:srgbClr val="C2410C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53" name="Shape 48"/>
          <p:cNvSpPr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4" name="Text 49"/>
          <p:cNvSpPr/>
          <p:nvPr/>
        </p:nvSpPr>
        <p:spPr>
          <a:xfrm>
            <a:off x="640080" y="6400800"/>
            <a:ext cx="9601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textbook narrative — the real work lives in triangulations, MPCP choices, basis choices, stacky corrections.</a:t>
            </a:r>
            <a:endParaRPr lang="en-US" sz="1100" dirty="0"/>
          </a:p>
        </p:txBody>
      </p:sp>
      <p:sp>
        <p:nvSpPr>
          <p:cNvPr id="55" name="Text 50"/>
          <p:cNvSpPr/>
          <p:nvPr/>
        </p:nvSpPr>
        <p:spPr>
          <a:xfrm>
            <a:off x="10424160" y="64008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26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731520" y="7315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02  ·  LESSON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31520" y="16459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i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energy need to start the project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731520" y="251460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i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seemed almost insurmountable</a:t>
            </a:r>
            <a:endParaRPr lang="en-US" sz="5200" dirty="0"/>
          </a:p>
        </p:txBody>
      </p:sp>
      <p:sp>
        <p:nvSpPr>
          <p:cNvPr id="6" name="Text 4"/>
          <p:cNvSpPr/>
          <p:nvPr/>
        </p:nvSpPr>
        <p:spPr>
          <a:xfrm>
            <a:off x="731520" y="39319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intern gave me a way to </a:t>
            </a:r>
            <a:endParaRPr lang="en-US" sz="5200" dirty="0"/>
          </a:p>
        </p:txBody>
      </p:sp>
      <p:sp>
        <p:nvSpPr>
          <p:cNvPr id="7" name="Text 5"/>
          <p:cNvSpPr/>
          <p:nvPr/>
        </p:nvSpPr>
        <p:spPr>
          <a:xfrm>
            <a:off x="731520" y="4800600"/>
            <a:ext cx="1146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create a project with table of contents</a:t>
            </a:r>
            <a:endParaRPr lang="en-US" sz="5200" dirty="0"/>
          </a:p>
        </p:txBody>
      </p:sp>
      <p:sp>
        <p:nvSpPr>
          <p:cNvPr id="8" name="Shape 6"/>
          <p:cNvSpPr/>
          <p:nvPr/>
        </p:nvSpPr>
        <p:spPr>
          <a:xfrm>
            <a:off x="731520" y="5943600"/>
            <a:ext cx="27432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7"/>
          <p:cNvSpPr/>
          <p:nvPr/>
        </p:nvSpPr>
        <p:spPr>
          <a:xfrm>
            <a:off x="731520" y="61264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References are search queries. Frameworks are checklists. Theorems are still mine to prove.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26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03  ·  SETUP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Simplifying</a:t>
            </a:r>
            <a:endParaRPr lang="en-US" sz="4400" dirty="0"/>
          </a:p>
        </p:txBody>
      </p:sp>
      <p:sp>
        <p:nvSpPr>
          <p:cNvPr id="9" name="Text 7"/>
          <p:cNvSpPr/>
          <p:nvPr/>
        </p:nvSpPr>
        <p:spPr>
          <a:xfrm>
            <a:off x="548640" y="169164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messy volume expression for a compact Riemannian manifold X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548640" y="24688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9"/>
          <p:cNvSpPr/>
          <p:nvPr/>
        </p:nvSpPr>
        <p:spPr>
          <a:xfrm>
            <a:off x="548640" y="2834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TASK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10"/>
              <p:cNvSpPr/>
              <p:nvPr/>
            </p:nvSpPr>
            <p:spPr>
              <a:xfrm>
                <a:off x="502920" y="2998612"/>
                <a:ext cx="7315200" cy="12801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𝐵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=  </m:t>
                      </m:r>
                      <m:r>
                        <m:rPr>
                          <m:sty m:val="p"/>
                        </m:rPr>
                        <a:rPr lang="en-US" sz="2000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Σ</m:t>
                      </m:r>
                      <m:r>
                        <a:rPr lang="en-US" sz="20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ᵢ  </m:t>
                      </m:r>
                      <m:sSup>
                        <m:sSupPr>
                          <m:ctrlPr>
                            <a:rPr lang="en-US" sz="2000" i="1" dirty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i="1" dirty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 </m:t>
                      </m:r>
                      <m:r>
                        <a:rPr lang="en-US" sz="2000" i="1" dirty="0" err="1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𝑘</m:t>
                      </m:r>
                      <m:r>
                        <a:rPr lang="en-US" sz="2000" i="1" dirty="0" err="1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·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sz="2000" i="1" dirty="0">
                              <a:solidFill>
                                <a:srgbClr val="374151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𝑣𝑜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sSubPr>
                            <m:e>
                              <m:r>
                                <a:rPr lang="en-US" sz="2000" i="1" dirty="0" err="1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rgbClr val="374151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en-US" sz="2000" i="1" dirty="0">
                          <a:solidFill>
                            <a:srgbClr val="374151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      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2998612"/>
                <a:ext cx="7315200" cy="1280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11"/>
          <p:cNvSpPr/>
          <p:nvPr/>
        </p:nvSpPr>
        <p:spPr>
          <a:xfrm>
            <a:off x="548640" y="429768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PRODUCT-RULE STRUCTURE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4572000"/>
            <a:ext cx="7315200" cy="137160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15" name="Shape 13"/>
          <p:cNvSpPr/>
          <p:nvPr/>
        </p:nvSpPr>
        <p:spPr>
          <a:xfrm>
            <a:off x="548640" y="4572000"/>
            <a:ext cx="91440" cy="13716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6" name="Text 14"/>
          <p:cNvSpPr/>
          <p:nvPr/>
        </p:nvSpPr>
        <p:spPr>
          <a:xfrm>
            <a:off x="777240" y="4709160"/>
            <a:ext cx="7040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77240" y="5257800"/>
            <a:ext cx="7040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8229600" y="2834640"/>
            <a:ext cx="3383280" cy="310896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Shape 17"/>
          <p:cNvSpPr/>
          <p:nvPr/>
        </p:nvSpPr>
        <p:spPr>
          <a:xfrm>
            <a:off x="8229600" y="2834640"/>
            <a:ext cx="109728" cy="31089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0" name="Text 18"/>
          <p:cNvSpPr/>
          <p:nvPr/>
        </p:nvSpPr>
        <p:spPr>
          <a:xfrm>
            <a:off x="8503920" y="301752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THINGS TO TRACK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8503920" y="3429000"/>
            <a:ext cx="30175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5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of a polytope</a:t>
            </a:r>
            <a:endParaRPr lang="en-US" sz="12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Cohomology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 terms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Behavior under products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3" name="Text 21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26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50573631-0F64-7504-6EF2-8296E3965CDE}"/>
                  </a:ext>
                </a:extLst>
              </p:cNvPr>
              <p:cNvSpPr txBox="1"/>
              <p:nvPr/>
            </p:nvSpPr>
            <p:spPr>
              <a:xfrm>
                <a:off x="1869440" y="4846320"/>
                <a:ext cx="4907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50573631-0F64-7504-6EF2-8296E396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40" y="4846320"/>
                <a:ext cx="4907280" cy="646331"/>
              </a:xfrm>
              <a:prstGeom prst="rect">
                <a:avLst/>
              </a:prstGeom>
              <a:blipFill>
                <a:blip r:embed="rId4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79EB6-2D56-25D6-5B1D-3C40F014C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C468912-BB34-0FE3-777B-6823A5090816}"/>
              </a:ext>
            </a:extLst>
          </p:cNvPr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0A30248-5A44-1683-C3E9-B57BBBBBB126}"/>
              </a:ext>
            </a:extLst>
          </p:cNvPr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03  ·  THE INTERN'S OUTPUT</a:t>
            </a:r>
            <a:endParaRPr lang="en-US" sz="10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6C1CC5E-6E9C-4C7C-BBE1-15EE90456F23}"/>
              </a:ext>
            </a:extLst>
          </p:cNvPr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D27730B-8B7A-0FAC-F572-E47A6E7309FB}"/>
              </a:ext>
            </a:extLst>
          </p:cNvPr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A622BFA-2171-0C7A-39FE-F6703018E1BF}"/>
              </a:ext>
            </a:extLst>
          </p:cNvPr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9857919-0B16-BFC6-337B-29C9B69429E2}"/>
              </a:ext>
            </a:extLst>
          </p:cNvPr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50E055E-53BE-6C3B-7A3B-AED3667753EC}"/>
              </a:ext>
            </a:extLst>
          </p:cNvPr>
          <p:cNvSpPr/>
          <p:nvPr/>
        </p:nvSpPr>
        <p:spPr>
          <a:xfrm>
            <a:off x="548640" y="91440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“Here's the simplification.”</a:t>
            </a:r>
            <a:endParaRPr lang="en-US" sz="30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18D93AF-B678-EA43-8F60-93B06DB0F1E1}"/>
              </a:ext>
            </a:extLst>
          </p:cNvPr>
          <p:cNvSpPr/>
          <p:nvPr/>
        </p:nvSpPr>
        <p:spPr>
          <a:xfrm>
            <a:off x="548640" y="15087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Reindexed, collected, written cleanly in LaTeX. Looks great.</a:t>
            </a:r>
            <a:endParaRPr lang="en-US" sz="1300" dirty="0"/>
          </a:p>
        </p:txBody>
      </p:sp>
      <p:pic>
        <p:nvPicPr>
          <p:cNvPr id="10" name="Image 0" descr="./intern_smirk.png">
            <a:extLst>
              <a:ext uri="{FF2B5EF4-FFF2-40B4-BE49-F238E27FC236}">
                <a16:creationId xmlns:a16="http://schemas.microsoft.com/office/drawing/2014/main" id="{AF92FC77-9C14-414B-1E6A-EAA807F36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>
            <a:extLst>
              <a:ext uri="{FF2B5EF4-FFF2-40B4-BE49-F238E27FC236}">
                <a16:creationId xmlns:a16="http://schemas.microsoft.com/office/drawing/2014/main" id="{A506D02D-8660-531C-A2A1-A67F9807DF7D}"/>
              </a:ext>
            </a:extLst>
          </p:cNvPr>
          <p:cNvSpPr/>
          <p:nvPr/>
        </p:nvSpPr>
        <p:spPr>
          <a:xfrm>
            <a:off x="548640" y="2194560"/>
            <a:ext cx="11064240" cy="40233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20D9A44-7F62-B4DC-D693-3BB6A126AC90}"/>
              </a:ext>
            </a:extLst>
          </p:cNvPr>
          <p:cNvSpPr/>
          <p:nvPr/>
        </p:nvSpPr>
        <p:spPr>
          <a:xfrm>
            <a:off x="777240" y="237744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(1)  Introduce a help polynomials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10">
                <a:extLst>
                  <a:ext uri="{FF2B5EF4-FFF2-40B4-BE49-F238E27FC236}">
                    <a16:creationId xmlns:a16="http://schemas.microsoft.com/office/drawing/2014/main" id="{3A5C7AED-3045-E7F2-792F-2B34A4CCCFD7}"/>
                  </a:ext>
                </a:extLst>
              </p:cNvPr>
              <p:cNvSpPr/>
              <p:nvPr/>
            </p:nvSpPr>
            <p:spPr>
              <a:xfrm>
                <a:off x="1097280" y="2670048"/>
                <a:ext cx="10332720" cy="48463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funcPr>
                        <m:fNam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∑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𝑘</m:t>
                              </m:r>
                            </m:sup>
                          </m:sSup>
                        </m:fName>
                        <m:e>
                          <m:func>
                            <m:funcPr>
                              <m:ctrlPr>
                                <a:rPr lang="en-US" sz="15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𝑣𝑜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𝑋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15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      </m:t>
                      </m:r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𝜒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∑</m:t>
                          </m:r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dim</m:t>
                      </m:r>
                      <m: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H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, </m:t>
                          </m:r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ℝ</m:t>
                          </m:r>
                        </m:e>
                      </m:d>
                      <m:sSup>
                        <m:sSup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  <m:sup>
                          <m: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,            </m:t>
                      </m:r>
                      <m:sSup>
                        <m:sSup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P</m:t>
                          </m:r>
                        </m:e>
                        <m:sup>
                          <m:r>
                            <a:rPr lang="en-US" sz="1500" b="0" i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1</m:t>
                          </m:r>
                        </m:e>
                      </m:d>
                      <m: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B</m:t>
                      </m:r>
                      <m: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X</m:t>
                      </m:r>
                      <m:r>
                        <a:rPr lang="en-US" sz="1500" b="0" i="0" smtClean="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3" name="Text 10">
                <a:extLst>
                  <a:ext uri="{FF2B5EF4-FFF2-40B4-BE49-F238E27FC236}">
                    <a16:creationId xmlns:a16="http://schemas.microsoft.com/office/drawing/2014/main" id="{3A5C7AED-3045-E7F2-792F-2B34A4CCC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670048"/>
                <a:ext cx="10332720" cy="484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11">
            <a:extLst>
              <a:ext uri="{FF2B5EF4-FFF2-40B4-BE49-F238E27FC236}">
                <a16:creationId xmlns:a16="http://schemas.microsoft.com/office/drawing/2014/main" id="{C9BF7EF2-0DFF-E985-19CB-E2C52127D08C}"/>
              </a:ext>
            </a:extLst>
          </p:cNvPr>
          <p:cNvSpPr/>
          <p:nvPr/>
        </p:nvSpPr>
        <p:spPr>
          <a:xfrm>
            <a:off x="777240" y="333756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(2) Clever observation, </a:t>
            </a:r>
            <a:r>
              <a:rPr lang="en-US" sz="1100" b="1" dirty="0" err="1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Künneth</a:t>
            </a: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formula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12">
                <a:extLst>
                  <a:ext uri="{FF2B5EF4-FFF2-40B4-BE49-F238E27FC236}">
                    <a16:creationId xmlns:a16="http://schemas.microsoft.com/office/drawing/2014/main" id="{C724C4B9-3B3B-E887-29D4-A4F1D9612583}"/>
                  </a:ext>
                </a:extLst>
              </p:cNvPr>
              <p:cNvSpPr/>
              <p:nvPr/>
            </p:nvSpPr>
            <p:spPr>
              <a:xfrm>
                <a:off x="1097280" y="363016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5" name="Text 12">
                <a:extLst>
                  <a:ext uri="{FF2B5EF4-FFF2-40B4-BE49-F238E27FC236}">
                    <a16:creationId xmlns:a16="http://schemas.microsoft.com/office/drawing/2014/main" id="{C724C4B9-3B3B-E887-29D4-A4F1D9612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30168"/>
                <a:ext cx="1033272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13">
            <a:extLst>
              <a:ext uri="{FF2B5EF4-FFF2-40B4-BE49-F238E27FC236}">
                <a16:creationId xmlns:a16="http://schemas.microsoft.com/office/drawing/2014/main" id="{F756CE10-FEBF-BDE2-F131-C5B704B93508}"/>
              </a:ext>
            </a:extLst>
          </p:cNvPr>
          <p:cNvSpPr/>
          <p:nvPr/>
        </p:nvSpPr>
        <p:spPr>
          <a:xfrm>
            <a:off x="777240" y="429768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(3)  Identity found! 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14">
                <a:extLst>
                  <a:ext uri="{FF2B5EF4-FFF2-40B4-BE49-F238E27FC236}">
                    <a16:creationId xmlns:a16="http://schemas.microsoft.com/office/drawing/2014/main" id="{6DBF78AF-CFB3-6A10-E13B-1C686D3A35B6}"/>
                  </a:ext>
                </a:extLst>
              </p:cNvPr>
              <p:cNvSpPr/>
              <p:nvPr/>
            </p:nvSpPr>
            <p:spPr>
              <a:xfrm>
                <a:off x="1097280" y="459028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7" name="Text 14">
                <a:extLst>
                  <a:ext uri="{FF2B5EF4-FFF2-40B4-BE49-F238E27FC236}">
                    <a16:creationId xmlns:a16="http://schemas.microsoft.com/office/drawing/2014/main" id="{6DBF78AF-CFB3-6A10-E13B-1C686D3A3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590288"/>
                <a:ext cx="1033272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15">
            <a:extLst>
              <a:ext uri="{FF2B5EF4-FFF2-40B4-BE49-F238E27FC236}">
                <a16:creationId xmlns:a16="http://schemas.microsoft.com/office/drawing/2014/main" id="{290F3459-5CC6-5823-B62C-23E91A0405ED}"/>
              </a:ext>
            </a:extLst>
          </p:cNvPr>
          <p:cNvSpPr/>
          <p:nvPr/>
        </p:nvSpPr>
        <p:spPr>
          <a:xfrm>
            <a:off x="777240" y="525780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(4)  Differentiate and compute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16">
                <a:extLst>
                  <a:ext uri="{FF2B5EF4-FFF2-40B4-BE49-F238E27FC236}">
                    <a16:creationId xmlns:a16="http://schemas.microsoft.com/office/drawing/2014/main" id="{BF0777D1-2270-78B9-7123-FB006E78C79E}"/>
                  </a:ext>
                </a:extLst>
              </p:cNvPr>
              <p:cNvSpPr/>
              <p:nvPr/>
            </p:nvSpPr>
            <p:spPr>
              <a:xfrm>
                <a:off x="1097280" y="555040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9" name="Text 16">
                <a:extLst>
                  <a:ext uri="{FF2B5EF4-FFF2-40B4-BE49-F238E27FC236}">
                    <a16:creationId xmlns:a16="http://schemas.microsoft.com/office/drawing/2014/main" id="{BF0777D1-2270-78B9-7123-FB006E78C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550408"/>
                <a:ext cx="1033272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17">
            <a:extLst>
              <a:ext uri="{FF2B5EF4-FFF2-40B4-BE49-F238E27FC236}">
                <a16:creationId xmlns:a16="http://schemas.microsoft.com/office/drawing/2014/main" id="{187E6D26-41EE-D815-2875-4980558DEE04}"/>
              </a:ext>
            </a:extLst>
          </p:cNvPr>
          <p:cNvSpPr/>
          <p:nvPr/>
        </p:nvSpPr>
        <p:spPr>
          <a:xfrm>
            <a:off x="548640" y="623620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derivation. Clear bookkeeping. Final answer in a single line.</a:t>
            </a:r>
            <a:endParaRPr lang="en-US" sz="120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B17B5B54-A525-CC5A-0839-3C463DB8601A}"/>
              </a:ext>
            </a:extLst>
          </p:cNvPr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AE5BF784-DC9B-B089-C911-0AA574418A25}"/>
              </a:ext>
            </a:extLst>
          </p:cNvPr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0A80E974-ECF1-70C5-D6F1-A587B3B96C41}"/>
              </a:ext>
            </a:extLst>
          </p:cNvPr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 / 26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0883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548640" y="502920"/>
            <a:ext cx="2377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03  ·  MY CHECK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3108960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3401568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Shape 4"/>
          <p:cNvSpPr/>
          <p:nvPr/>
        </p:nvSpPr>
        <p:spPr>
          <a:xfrm>
            <a:off x="3694176" y="594360"/>
            <a:ext cx="128016" cy="128016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5"/>
          <p:cNvSpPr/>
          <p:nvPr/>
        </p:nvSpPr>
        <p:spPr>
          <a:xfrm>
            <a:off x="3986784" y="594360"/>
            <a:ext cx="128016" cy="128016"/>
          </a:xfrm>
          <a:prstGeom prst="ellipse">
            <a:avLst/>
          </a:prstGeom>
          <a:solidFill>
            <a:srgbClr val="D9CFC1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548640" y="91440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Wait — step (3) is doing too much.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48640" y="15087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algebra is fine. The mathematics quietly isn't.</a:t>
            </a:r>
            <a:endParaRPr lang="en-US" sz="1300" dirty="0"/>
          </a:p>
        </p:txBody>
      </p:sp>
      <p:pic>
        <p:nvPicPr>
          <p:cNvPr id="10" name="Image 0" descr="./intern_sheepi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914400"/>
            <a:ext cx="1188720" cy="118872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548640" y="2267712"/>
            <a:ext cx="11064240" cy="3813048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20" name="Image 1" descr="./mark_ellipse_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4686300"/>
            <a:ext cx="1554480" cy="292608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7680960" y="4526280"/>
            <a:ext cx="0" cy="0"/>
          </a:xfrm>
          <a:prstGeom prst="line">
            <a:avLst/>
          </a:prstGeom>
          <a:noFill/>
          <a:ln w="25400">
            <a:solidFill>
              <a:srgbClr val="C2410C"/>
            </a:solidFill>
            <a:prstDash val="solid"/>
            <a:tailEnd type="triangle"/>
          </a:ln>
        </p:spPr>
        <p:txBody>
          <a:bodyPr/>
          <a:lstStyle/>
          <a:p>
            <a:endParaRPr lang="sv-SE"/>
          </a:p>
        </p:txBody>
      </p:sp>
      <p:sp>
        <p:nvSpPr>
          <p:cNvPr id="22" name="Shape 18"/>
          <p:cNvSpPr/>
          <p:nvPr/>
        </p:nvSpPr>
        <p:spPr>
          <a:xfrm>
            <a:off x="7772400" y="4434840"/>
            <a:ext cx="3657600" cy="822960"/>
          </a:xfrm>
          <a:prstGeom prst="rect">
            <a:avLst/>
          </a:prstGeom>
          <a:solidFill>
            <a:srgbClr val="FEF2F0"/>
          </a:solidFill>
          <a:ln w="1905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3" name="Text 19"/>
          <p:cNvSpPr/>
          <p:nvPr/>
        </p:nvSpPr>
        <p:spPr>
          <a:xfrm>
            <a:off x="7917180" y="4467352"/>
            <a:ext cx="3474720" cy="717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Not true. ! …. But almost true. My PhD student Gabriel Abanades found an earlier mistake. It allowed us to find </a:t>
            </a:r>
            <a:r>
              <a:rPr lang="en-US" sz="1200" b="1" i="1" dirty="0" err="1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amd</a:t>
            </a:r>
            <a:r>
              <a:rPr lang="en-US" sz="12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 correct a mistake in the paper.</a:t>
            </a:r>
            <a:endParaRPr lang="en-US" sz="1200" dirty="0"/>
          </a:p>
        </p:txBody>
      </p:sp>
      <p:sp>
        <p:nvSpPr>
          <p:cNvPr id="25" name="Text 20"/>
          <p:cNvSpPr/>
          <p:nvPr/>
        </p:nvSpPr>
        <p:spPr>
          <a:xfrm>
            <a:off x="8366760" y="5614416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C2410C"/>
                </a:solidFill>
                <a:latin typeface="Bradley Hand ITC" pitchFamily="34" charset="0"/>
                <a:ea typeface="Bradley Hand ITC" pitchFamily="34" charset="-122"/>
                <a:cs typeface="Bradley Hand ITC" pitchFamily="34" charset="-120"/>
              </a:rPr>
              <a:t>← actually essentially correct</a:t>
            </a:r>
            <a:endParaRPr lang="en-US" sz="1300" dirty="0"/>
          </a:p>
        </p:txBody>
      </p:sp>
      <p:sp>
        <p:nvSpPr>
          <p:cNvPr id="26" name="Shape 21"/>
          <p:cNvSpPr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solidFill>
            <a:srgbClr val="C2410C"/>
          </a:solidFill>
          <a:ln w="12700">
            <a:solidFill>
              <a:srgbClr val="C2410C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2"/>
          <p:cNvSpPr/>
          <p:nvPr/>
        </p:nvSpPr>
        <p:spPr>
          <a:xfrm>
            <a:off x="640080" y="6400800"/>
            <a:ext cx="9601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Silent symmetry  +  dropped boundary terms  =  formally correct algebra of the wrong expression.</a:t>
            </a:r>
            <a:endParaRPr lang="en-US" sz="1100" dirty="0"/>
          </a:p>
        </p:txBody>
      </p:sp>
      <p:sp>
        <p:nvSpPr>
          <p:cNvPr id="28" name="Text 23"/>
          <p:cNvSpPr/>
          <p:nvPr/>
        </p:nvSpPr>
        <p:spPr>
          <a:xfrm>
            <a:off x="10424160" y="640080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26</a:t>
            </a:r>
            <a:endParaRPr lang="en-US" sz="900" dirty="0"/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EB77EE37-C517-F828-D049-7494861CA32B}"/>
              </a:ext>
            </a:extLst>
          </p:cNvPr>
          <p:cNvSpPr/>
          <p:nvPr/>
        </p:nvSpPr>
        <p:spPr>
          <a:xfrm>
            <a:off x="777240" y="237744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(1)  Introduce a help polynomials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10">
                <a:extLst>
                  <a:ext uri="{FF2B5EF4-FFF2-40B4-BE49-F238E27FC236}">
                    <a16:creationId xmlns:a16="http://schemas.microsoft.com/office/drawing/2014/main" id="{5E407AC1-88F1-BF4C-1FB9-F1C493E16339}"/>
                  </a:ext>
                </a:extLst>
              </p:cNvPr>
              <p:cNvSpPr/>
              <p:nvPr/>
            </p:nvSpPr>
            <p:spPr>
              <a:xfrm>
                <a:off x="1097280" y="2670048"/>
                <a:ext cx="10332720" cy="48463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𝑃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</m:d>
                      <m:r>
                        <a:rPr lang="en-US" sz="15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funcPr>
                        <m:fNam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∑</m:t>
                          </m:r>
                          <m:sSup>
                            <m:sSupPr>
                              <m:ctrlP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𝑘</m:t>
                              </m:r>
                            </m:sup>
                          </m:sSup>
                        </m:fName>
                        <m:e>
                          <m:func>
                            <m:funcPr>
                              <m:ctrlP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𝑣𝑜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𝑋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rgbClr val="1F2A37"/>
                                      </a:solidFill>
                                      <a:latin typeface="Cambria Math" panose="02040503050406030204" pitchFamily="18" charset="0"/>
                                      <a:ea typeface="Cambria Math" pitchFamily="34" charset="-122"/>
                                      <a:cs typeface="Cambria Math" pitchFamily="34" charset="-12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15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,     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𝜒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</m:d>
                      <m:r>
                        <a:rPr lang="en-US" sz="1500" i="1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∑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solidFill>
                                    <a:srgbClr val="1F2A37"/>
                                  </a:solidFill>
                                  <a:latin typeface="Cambria Math" panose="02040503050406030204" pitchFamily="18" charset="0"/>
                                  <a:ea typeface="Cambria Math" pitchFamily="34" charset="-122"/>
                                  <a:cs typeface="Cambria Math" pitchFamily="34" charset="-12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dim</m:t>
                      </m:r>
                      <m: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H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𝑋</m:t>
                          </m:r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, </m:t>
                          </m:r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ℝ</m:t>
                          </m:r>
                        </m:e>
                      </m:d>
                      <m:sSup>
                        <m:sSup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𝑡</m:t>
                          </m:r>
                        </m:e>
                        <m:sup>
                          <m: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𝑘</m:t>
                          </m:r>
                        </m:sup>
                      </m:sSup>
                      <m: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 ,            </m:t>
                      </m:r>
                      <m:sSup>
                        <m:sSup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P</m:t>
                          </m:r>
                        </m:e>
                        <m:sup>
                          <m:r>
                            <a:rPr lang="en-US" sz="150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500" i="1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</m:ctrlPr>
                        </m:dPr>
                        <m:e>
                          <m:r>
                            <a:rPr lang="en-US" sz="1500">
                              <a:solidFill>
                                <a:srgbClr val="1F2A37"/>
                              </a:solidFill>
                              <a:latin typeface="Cambria Math" panose="02040503050406030204" pitchFamily="18" charset="0"/>
                              <a:ea typeface="Cambria Math" pitchFamily="34" charset="-122"/>
                              <a:cs typeface="Cambria Math" pitchFamily="34" charset="-120"/>
                            </a:rPr>
                            <m:t>1</m:t>
                          </m:r>
                        </m:e>
                      </m:d>
                      <m: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B</m:t>
                      </m:r>
                      <m: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X</m:t>
                      </m:r>
                      <m:r>
                        <a:rPr lang="en-US" sz="1500">
                          <a:solidFill>
                            <a:srgbClr val="1F2A37"/>
                          </a:solidFill>
                          <a:latin typeface="Cambria Math" panose="02040503050406030204" pitchFamily="18" charset="0"/>
                          <a:ea typeface="Cambria Math" pitchFamily="34" charset="-122"/>
                          <a:cs typeface="Cambria Math" pitchFamily="34" charset="-12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8" name="Text 10">
                <a:extLst>
                  <a:ext uri="{FF2B5EF4-FFF2-40B4-BE49-F238E27FC236}">
                    <a16:creationId xmlns:a16="http://schemas.microsoft.com/office/drawing/2014/main" id="{5E407AC1-88F1-BF4C-1FB9-F1C493E16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670048"/>
                <a:ext cx="10332720" cy="484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11">
            <a:extLst>
              <a:ext uri="{FF2B5EF4-FFF2-40B4-BE49-F238E27FC236}">
                <a16:creationId xmlns:a16="http://schemas.microsoft.com/office/drawing/2014/main" id="{6C316220-7D9D-2877-0368-4BAF07D34200}"/>
              </a:ext>
            </a:extLst>
          </p:cNvPr>
          <p:cNvSpPr/>
          <p:nvPr/>
        </p:nvSpPr>
        <p:spPr>
          <a:xfrm>
            <a:off x="777240" y="333756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(2) Clever observation, </a:t>
            </a:r>
            <a:r>
              <a:rPr lang="en-US" sz="1100" b="1" dirty="0" err="1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Kunneth</a:t>
            </a: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formula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12">
                <a:extLst>
                  <a:ext uri="{FF2B5EF4-FFF2-40B4-BE49-F238E27FC236}">
                    <a16:creationId xmlns:a16="http://schemas.microsoft.com/office/drawing/2014/main" id="{90367C5D-FE5C-39C8-D3E5-1084DBC8A740}"/>
                  </a:ext>
                </a:extLst>
              </p:cNvPr>
              <p:cNvSpPr/>
              <p:nvPr/>
            </p:nvSpPr>
            <p:spPr>
              <a:xfrm>
                <a:off x="1097280" y="363016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0" name="Text 12">
                <a:extLst>
                  <a:ext uri="{FF2B5EF4-FFF2-40B4-BE49-F238E27FC236}">
                    <a16:creationId xmlns:a16="http://schemas.microsoft.com/office/drawing/2014/main" id="{90367C5D-FE5C-39C8-D3E5-1084DBC8A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30168"/>
                <a:ext cx="1033272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13">
            <a:extLst>
              <a:ext uri="{FF2B5EF4-FFF2-40B4-BE49-F238E27FC236}">
                <a16:creationId xmlns:a16="http://schemas.microsoft.com/office/drawing/2014/main" id="{98B20D69-7F73-A55D-F606-37FE0B154725}"/>
              </a:ext>
            </a:extLst>
          </p:cNvPr>
          <p:cNvSpPr/>
          <p:nvPr/>
        </p:nvSpPr>
        <p:spPr>
          <a:xfrm>
            <a:off x="777240" y="429768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(3) Identity found! 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14">
                <a:extLst>
                  <a:ext uri="{FF2B5EF4-FFF2-40B4-BE49-F238E27FC236}">
                    <a16:creationId xmlns:a16="http://schemas.microsoft.com/office/drawing/2014/main" id="{77E03E4F-AB5B-978F-9E21-993F8428263B}"/>
                  </a:ext>
                </a:extLst>
              </p:cNvPr>
              <p:cNvSpPr/>
              <p:nvPr/>
            </p:nvSpPr>
            <p:spPr>
              <a:xfrm>
                <a:off x="1097280" y="459028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2" name="Text 14">
                <a:extLst>
                  <a:ext uri="{FF2B5EF4-FFF2-40B4-BE49-F238E27FC236}">
                    <a16:creationId xmlns:a16="http://schemas.microsoft.com/office/drawing/2014/main" id="{77E03E4F-AB5B-978F-9E21-993F84282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590288"/>
                <a:ext cx="1033272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15">
            <a:extLst>
              <a:ext uri="{FF2B5EF4-FFF2-40B4-BE49-F238E27FC236}">
                <a16:creationId xmlns:a16="http://schemas.microsoft.com/office/drawing/2014/main" id="{7AFCBEFC-4D6D-FAA8-8D66-97221531657B}"/>
              </a:ext>
            </a:extLst>
          </p:cNvPr>
          <p:cNvSpPr/>
          <p:nvPr/>
        </p:nvSpPr>
        <p:spPr>
          <a:xfrm>
            <a:off x="777240" y="5257800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(4)  Differentiate and compute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16">
                <a:extLst>
                  <a:ext uri="{FF2B5EF4-FFF2-40B4-BE49-F238E27FC236}">
                    <a16:creationId xmlns:a16="http://schemas.microsoft.com/office/drawing/2014/main" id="{1129DA4C-3FBB-D7F8-0966-C2897D842CB3}"/>
                  </a:ext>
                </a:extLst>
              </p:cNvPr>
              <p:cNvSpPr/>
              <p:nvPr/>
            </p:nvSpPr>
            <p:spPr>
              <a:xfrm>
                <a:off x="1097280" y="5550408"/>
                <a:ext cx="10332720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4" name="Text 16">
                <a:extLst>
                  <a:ext uri="{FF2B5EF4-FFF2-40B4-BE49-F238E27FC236}">
                    <a16:creationId xmlns:a16="http://schemas.microsoft.com/office/drawing/2014/main" id="{1129DA4C-3FBB-D7F8-0966-C2897D842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550408"/>
                <a:ext cx="1033272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" name="Text 1"/>
          <p:cNvSpPr/>
          <p:nvPr/>
        </p:nvSpPr>
        <p:spPr>
          <a:xfrm>
            <a:off x="731520" y="7315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03  ·  LESSON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31520" y="182880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Good at algebraic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731520" y="278892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choreography.</a:t>
            </a:r>
            <a:endParaRPr lang="en-US" sz="6000" dirty="0"/>
          </a:p>
        </p:txBody>
      </p:sp>
      <p:sp>
        <p:nvSpPr>
          <p:cNvPr id="6" name="Text 4"/>
          <p:cNvSpPr/>
          <p:nvPr/>
        </p:nvSpPr>
        <p:spPr>
          <a:xfrm>
            <a:off x="731520" y="411480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still have to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731520" y="4846320"/>
            <a:ext cx="10972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verify the assumptions</a:t>
            </a:r>
            <a:endParaRPr lang="en-US" sz="4400" dirty="0"/>
          </a:p>
        </p:txBody>
      </p:sp>
      <p:sp>
        <p:nvSpPr>
          <p:cNvPr id="8" name="Shape 6"/>
          <p:cNvSpPr/>
          <p:nvPr/>
        </p:nvSpPr>
        <p:spPr>
          <a:xfrm>
            <a:off x="731520" y="5989320"/>
            <a:ext cx="27432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7"/>
          <p:cNvSpPr/>
          <p:nvPr/>
        </p:nvSpPr>
        <p:spPr>
          <a:xfrm>
            <a:off x="731520" y="6126480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Symbolic correctness ≠ mathematical correctness.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26</a:t>
            </a:r>
            <a:endParaRPr lang="en-US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THE INTERN GOES WRONG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small taxonomy of confident mistakes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5" name="Image 0" descr="./intern_sheepi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205740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4"/>
          <p:cNvSpPr/>
          <p:nvPr/>
        </p:nvSpPr>
        <p:spPr>
          <a:xfrm>
            <a:off x="548640" y="205740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5"/>
          <p:cNvSpPr/>
          <p:nvPr/>
        </p:nvSpPr>
        <p:spPr>
          <a:xfrm>
            <a:off x="822960" y="224028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Plausible but wrong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822960" y="26974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Statement looks right, proof breaks at line 3.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217920" y="205740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Shape 8"/>
          <p:cNvSpPr/>
          <p:nvPr/>
        </p:nvSpPr>
        <p:spPr>
          <a:xfrm>
            <a:off x="6217920" y="205740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Text 9"/>
          <p:cNvSpPr/>
          <p:nvPr/>
        </p:nvSpPr>
        <p:spPr>
          <a:xfrm>
            <a:off x="6492240" y="224028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Phantom citations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492240" y="26974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Confidently invents authors, years, and theorem numbers.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48640" y="356616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Shape 12"/>
          <p:cNvSpPr/>
          <p:nvPr/>
        </p:nvSpPr>
        <p:spPr>
          <a:xfrm>
            <a:off x="548640" y="356616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6" name="Text 13"/>
          <p:cNvSpPr/>
          <p:nvPr/>
        </p:nvSpPr>
        <p:spPr>
          <a:xfrm>
            <a:off x="822960" y="374904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Swapped definitions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822960" y="42062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two incompatible conventions inside one calculation.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6217920" y="356616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Shape 16"/>
          <p:cNvSpPr/>
          <p:nvPr/>
        </p:nvSpPr>
        <p:spPr>
          <a:xfrm>
            <a:off x="6217920" y="356616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0" name="Text 17"/>
          <p:cNvSpPr/>
          <p:nvPr/>
        </p:nvSpPr>
        <p:spPr>
          <a:xfrm>
            <a:off x="6492240" y="374904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Quietly drops hypotheses</a:t>
            </a:r>
            <a:endParaRPr lang="en-US" sz="1700" dirty="0"/>
          </a:p>
        </p:txBody>
      </p:sp>
      <p:sp>
        <p:nvSpPr>
          <p:cNvPr id="21" name="Text 18"/>
          <p:cNvSpPr/>
          <p:nvPr/>
        </p:nvSpPr>
        <p:spPr>
          <a:xfrm>
            <a:off x="6492240" y="42062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Omits the assumption that makes the whole thing work.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548640" y="507492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3" name="Shape 20"/>
          <p:cNvSpPr/>
          <p:nvPr/>
        </p:nvSpPr>
        <p:spPr>
          <a:xfrm>
            <a:off x="548640" y="507492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4" name="Text 21"/>
          <p:cNvSpPr/>
          <p:nvPr/>
        </p:nvSpPr>
        <p:spPr>
          <a:xfrm>
            <a:off x="822960" y="525780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Too eager to agree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822960" y="57150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Agrees with my wrong guess; reverses on push-back.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6217920" y="5074920"/>
            <a:ext cx="5394960" cy="128016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Shape 24"/>
          <p:cNvSpPr/>
          <p:nvPr/>
        </p:nvSpPr>
        <p:spPr>
          <a:xfrm>
            <a:off x="6217920" y="5074920"/>
            <a:ext cx="91440" cy="12801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8" name="Text 25"/>
          <p:cNvSpPr/>
          <p:nvPr/>
        </p:nvSpPr>
        <p:spPr>
          <a:xfrm>
            <a:off x="6492240" y="525780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Local correctness only</a:t>
            </a:r>
            <a:endParaRPr lang="en-US" sz="1700" dirty="0"/>
          </a:p>
        </p:txBody>
      </p:sp>
      <p:sp>
        <p:nvSpPr>
          <p:cNvPr id="29" name="Text 26"/>
          <p:cNvSpPr/>
          <p:nvPr/>
        </p:nvSpPr>
        <p:spPr>
          <a:xfrm>
            <a:off x="6492240" y="571500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step fine — the overall argument doesn't add up.</a:t>
            </a:r>
            <a:endParaRPr lang="en-US" sz="1200" dirty="0"/>
          </a:p>
        </p:txBody>
      </p:sp>
      <p:sp>
        <p:nvSpPr>
          <p:cNvPr id="30" name="Shape 27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1" name="Text 28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26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PAYOFF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judgment relocates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548640" y="2148840"/>
            <a:ext cx="5394960" cy="402336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Text 4"/>
          <p:cNvSpPr/>
          <p:nvPr/>
        </p:nvSpPr>
        <p:spPr>
          <a:xfrm>
            <a:off x="777240" y="237744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OF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77240" y="2834640"/>
            <a:ext cx="493776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Googling for code snippets in e.g. Singular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Slow startup of a project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Tidying mechanical prose</a:t>
            </a:r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cs typeface="Calibri" pitchFamily="34" charset="-120"/>
              </a:rPr>
              <a:t>Mechanical computations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Brainstorming alone at 11pm</a:t>
            </a:r>
          </a:p>
        </p:txBody>
      </p:sp>
      <p:sp>
        <p:nvSpPr>
          <p:cNvPr id="8" name="Shape 6"/>
          <p:cNvSpPr/>
          <p:nvPr/>
        </p:nvSpPr>
        <p:spPr>
          <a:xfrm>
            <a:off x="6217920" y="2148840"/>
            <a:ext cx="5394960" cy="402336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Shape 7"/>
          <p:cNvSpPr/>
          <p:nvPr/>
        </p:nvSpPr>
        <p:spPr>
          <a:xfrm>
            <a:off x="6217920" y="2148840"/>
            <a:ext cx="137160" cy="40233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0" name="Text 8"/>
          <p:cNvSpPr/>
          <p:nvPr/>
        </p:nvSpPr>
        <p:spPr>
          <a:xfrm>
            <a:off x="6492240" y="237744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OF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92240" y="2834640"/>
            <a:ext cx="493776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Checking that the intern didn't quietly lie</a:t>
            </a:r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Asking if this is worth pursuing?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Asking sharper questions, faster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Exploring high level arguments</a:t>
            </a:r>
            <a:endParaRPr lang="en-US" sz="1400" dirty="0"/>
          </a:p>
          <a:p>
            <a:pPr marL="342900" indent="-342900">
              <a:spcAft>
                <a:spcPts val="800"/>
              </a:spcAft>
              <a:buSzPct val="100000"/>
              <a:buChar char="—"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Knowing where my own taste lives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accelerator is real. The bottleneck moves to where it always was: judgment about what is true and what is worth doing.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0698480" y="66751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26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WORK 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39" y="868680"/>
            <a:ext cx="11984019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Algebraic, complex and arithmetic geometry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548640" y="164592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— and related techniques.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48640" y="224028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math_polyto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377440"/>
            <a:ext cx="4114800" cy="41148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0" y="2514600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PULLED IN BY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029200" y="283464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Geometry that talks to arithmetic and analysis at the same time —number theory, algebraic geometry, algebraic topology, singularities, modular forms…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5029200" y="3794760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BORED BY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029200" y="411480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37415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Maximally general statements proved in maximally general settings just because they fit.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029200" y="5029200"/>
            <a:ext cx="6583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NOW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5029200" y="5349240"/>
            <a:ext cx="6583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Singularities, moduli spaces and mirror symmetry.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548640" y="6355080"/>
            <a:ext cx="11064240" cy="36576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4" name="Shape 11"/>
          <p:cNvSpPr/>
          <p:nvPr/>
        </p:nvSpPr>
        <p:spPr>
          <a:xfrm>
            <a:off x="548640" y="6355080"/>
            <a:ext cx="109728" cy="3657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822960" y="6355080"/>
            <a:ext cx="10698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(Recent venues: Duke Math. J.  ·  Forum Math. Pi  ·  Adv. Math.  ·  J. Reine Angew. Math.)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6400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LAST THOUGHT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731520" y="137160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“Can LLMs do mathematics?”</a:t>
            </a:r>
            <a:endParaRPr lang="en-US" sz="3800" dirty="0"/>
          </a:p>
        </p:txBody>
      </p:sp>
      <p:sp>
        <p:nvSpPr>
          <p:cNvPr id="4" name="Text 2"/>
          <p:cNvSpPr/>
          <p:nvPr/>
        </p:nvSpPr>
        <p:spPr>
          <a:xfrm>
            <a:off x="731520" y="22402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not the most relevant question for me.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31520" y="324612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“How does mathematical work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731520" y="402336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 when a fluent but unreliable assistant joins the loop?”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731520" y="5120640"/>
            <a:ext cx="2743200" cy="0"/>
          </a:xfrm>
          <a:prstGeom prst="line">
            <a:avLst/>
          </a:prstGeom>
          <a:noFill/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Text 6"/>
          <p:cNvSpPr/>
          <p:nvPr/>
        </p:nvSpPr>
        <p:spPr>
          <a:xfrm>
            <a:off x="731520" y="534924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intern can talk very fast,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731520" y="58978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 I still sign the paper.</a:t>
            </a:r>
            <a:endParaRPr lang="en-US" sz="2800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6985C200-112B-04E9-A3C1-F9CA6172C48E}"/>
              </a:ext>
            </a:extLst>
          </p:cNvPr>
          <p:cNvSpPr/>
          <p:nvPr/>
        </p:nvSpPr>
        <p:spPr>
          <a:xfrm>
            <a:off x="731520" y="3134958"/>
            <a:ext cx="2743200" cy="0"/>
          </a:xfrm>
          <a:prstGeom prst="line">
            <a:avLst/>
          </a:prstGeom>
          <a:noFill/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-93980"/>
            <a:ext cx="12192000" cy="7045960"/>
          </a:xfrm>
          <a:prstGeom prst="rect">
            <a:avLst/>
          </a:prstGeom>
          <a:solidFill>
            <a:srgbClr val="FAF7F2"/>
          </a:solidFill>
          <a:ln w="12700">
            <a:solidFill>
              <a:srgbClr val="FAF7F2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" name="Text 1"/>
          <p:cNvSpPr/>
          <p:nvPr/>
        </p:nvSpPr>
        <p:spPr>
          <a:xfrm>
            <a:off x="548640" y="6400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5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48640" y="1097280"/>
            <a:ext cx="4572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Questions?</a:t>
            </a:r>
            <a:endParaRPr lang="en-US" sz="4800" dirty="0"/>
          </a:p>
        </p:txBody>
      </p:sp>
      <p:sp>
        <p:nvSpPr>
          <p:cNvPr id="6" name="Shape 3"/>
          <p:cNvSpPr/>
          <p:nvPr/>
        </p:nvSpPr>
        <p:spPr>
          <a:xfrm>
            <a:off x="2002273" y="2044931"/>
            <a:ext cx="164592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7" name="Text 4"/>
          <p:cNvSpPr/>
          <p:nvPr/>
        </p:nvSpPr>
        <p:spPr>
          <a:xfrm>
            <a:off x="548640" y="2331720"/>
            <a:ext cx="4572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Dennis Eriksson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48640" y="26974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Department of Mathematical Sciences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48640" y="297180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Chalmers University of Technology and University of Gothenburg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48640" y="338328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dener@chalmers.se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48640" y="4114800"/>
            <a:ext cx="20116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here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3926302" y="4807593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Webpage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827522" y="498348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Göteborg → the Rockies → back at Chalmers</a:t>
            </a:r>
            <a:endParaRPr lang="en-US" sz="1000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80893D3-FBEA-85F0-BB39-352BD5EC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14" y="4072150"/>
            <a:ext cx="2125979" cy="2125979"/>
          </a:xfrm>
          <a:prstGeom prst="rect">
            <a:avLst/>
          </a:prstGeom>
        </p:spPr>
      </p:pic>
      <p:pic>
        <p:nvPicPr>
          <p:cNvPr id="2" name="Image 0" descr="./ava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622" y="2291080"/>
            <a:ext cx="3036317" cy="2646680"/>
          </a:xfrm>
          <a:prstGeom prst="rect">
            <a:avLst/>
          </a:prstGeom>
        </p:spPr>
      </p:pic>
      <p:sp>
        <p:nvSpPr>
          <p:cNvPr id="14" name="Shape 3">
            <a:extLst>
              <a:ext uri="{FF2B5EF4-FFF2-40B4-BE49-F238E27FC236}">
                <a16:creationId xmlns:a16="http://schemas.microsoft.com/office/drawing/2014/main" id="{61FD806C-7D2D-2C2C-8B2C-7FAA0CCEC8E9}"/>
              </a:ext>
            </a:extLst>
          </p:cNvPr>
          <p:cNvSpPr/>
          <p:nvPr/>
        </p:nvSpPr>
        <p:spPr>
          <a:xfrm>
            <a:off x="2001686" y="3703320"/>
            <a:ext cx="164592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993071-F569-E18C-636D-785AB5493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1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32AC-01D4-A6B4-95D0-A41F5F10A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07C43D28-5301-540A-CF10-9C7A3CC998C5}"/>
              </a:ext>
            </a:extLst>
          </p:cNvPr>
          <p:cNvSpPr/>
          <p:nvPr/>
        </p:nvSpPr>
        <p:spPr>
          <a:xfrm>
            <a:off x="548640" y="868680"/>
            <a:ext cx="10972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Meet the intern</a:t>
            </a:r>
            <a:endParaRPr lang="en-US" sz="40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49803F9-BBB4-64D4-7B82-269F76E076B7}"/>
              </a:ext>
            </a:extLst>
          </p:cNvPr>
          <p:cNvSpPr/>
          <p:nvPr/>
        </p:nvSpPr>
        <p:spPr>
          <a:xfrm>
            <a:off x="548640" y="160020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Image 0" descr="./intern_sparkle.png">
            <a:extLst>
              <a:ext uri="{FF2B5EF4-FFF2-40B4-BE49-F238E27FC236}">
                <a16:creationId xmlns:a16="http://schemas.microsoft.com/office/drawing/2014/main" id="{F08440F5-DDA3-5974-AC85-89BB3A05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834640"/>
            <a:ext cx="2194560" cy="2194560"/>
          </a:xfrm>
          <a:prstGeom prst="rect">
            <a:avLst/>
          </a:prstGeo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E49FBD23-6B50-F302-FF6C-D45818C0E68F}"/>
              </a:ext>
            </a:extLst>
          </p:cNvPr>
          <p:cNvSpPr/>
          <p:nvPr/>
        </p:nvSpPr>
        <p:spPr>
          <a:xfrm>
            <a:off x="3017520" y="2834640"/>
            <a:ext cx="4023360" cy="1463040"/>
          </a:xfrm>
          <a:prstGeom prst="roundRect">
            <a:avLst>
              <a:gd name="adj" fmla="val 9375"/>
            </a:avLst>
          </a:prstGeom>
          <a:solidFill>
            <a:srgbClr val="FFFFFF"/>
          </a:solidFill>
          <a:ln w="254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D770B907-E203-8520-9B8B-97BD28D9835D}"/>
              </a:ext>
            </a:extLst>
          </p:cNvPr>
          <p:cNvSpPr/>
          <p:nvPr/>
        </p:nvSpPr>
        <p:spPr>
          <a:xfrm>
            <a:off x="2788920" y="3520440"/>
            <a:ext cx="411480" cy="502920"/>
          </a:xfrm>
          <a:prstGeom prst="rtTriangle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CA181FAA-0BC7-DB29-27C8-F0F85F77DCF1}"/>
              </a:ext>
            </a:extLst>
          </p:cNvPr>
          <p:cNvSpPr/>
          <p:nvPr/>
        </p:nvSpPr>
        <p:spPr>
          <a:xfrm>
            <a:off x="2834640" y="3566160"/>
            <a:ext cx="365760" cy="411480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CD2C6425-1B7A-44DD-E1D2-7ED0DBD0BAD6}"/>
              </a:ext>
            </a:extLst>
          </p:cNvPr>
          <p:cNvSpPr/>
          <p:nvPr/>
        </p:nvSpPr>
        <p:spPr>
          <a:xfrm>
            <a:off x="3017520" y="3584448"/>
            <a:ext cx="36576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BF990D57-DD52-7EC4-B67D-EFFFAFC15335}"/>
              </a:ext>
            </a:extLst>
          </p:cNvPr>
          <p:cNvSpPr/>
          <p:nvPr/>
        </p:nvSpPr>
        <p:spPr>
          <a:xfrm>
            <a:off x="3154680" y="2971800"/>
            <a:ext cx="37490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i="1" dirty="0">
                <a:solidFill>
                  <a:srgbClr val="1F2A37"/>
                </a:solidFill>
                <a:latin typeface="Calibri" pitchFamily="34" charset="0"/>
                <a:cs typeface="Calibri" pitchFamily="34" charset="-120"/>
              </a:rPr>
              <a:t>I am:</a:t>
            </a:r>
            <a:endParaRPr lang="en-US" sz="13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894382AF-7A6C-4390-C0D4-D67AF1033370}"/>
              </a:ext>
            </a:extLst>
          </p:cNvPr>
          <p:cNvSpPr/>
          <p:nvPr/>
        </p:nvSpPr>
        <p:spPr>
          <a:xfrm>
            <a:off x="548640" y="5349240"/>
            <a:ext cx="923544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B54772A-85EA-5C9F-66CF-E8F52E1BE53F}"/>
              </a:ext>
            </a:extLst>
          </p:cNvPr>
          <p:cNvSpPr/>
          <p:nvPr/>
        </p:nvSpPr>
        <p:spPr>
          <a:xfrm>
            <a:off x="548640" y="5349240"/>
            <a:ext cx="9235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</a:t>
            </a:r>
            <a:endParaRPr lang="en-US" sz="1300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24402D0D-7E89-6079-950B-1914147362F1}"/>
              </a:ext>
            </a:extLst>
          </p:cNvPr>
          <p:cNvSpPr/>
          <p:nvPr/>
        </p:nvSpPr>
        <p:spPr>
          <a:xfrm>
            <a:off x="1609344" y="5349240"/>
            <a:ext cx="1179576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9F4D9BBB-2CD2-B03E-9937-0E7F1DAE9E07}"/>
              </a:ext>
            </a:extLst>
          </p:cNvPr>
          <p:cNvSpPr/>
          <p:nvPr/>
        </p:nvSpPr>
        <p:spPr>
          <a:xfrm>
            <a:off x="1609344" y="5349240"/>
            <a:ext cx="11795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fluent</a:t>
            </a:r>
            <a:endParaRPr lang="en-US" sz="13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9CEC1554-617C-5F7C-66A6-F35F3E40B348}"/>
              </a:ext>
            </a:extLst>
          </p:cNvPr>
          <p:cNvSpPr/>
          <p:nvPr/>
        </p:nvSpPr>
        <p:spPr>
          <a:xfrm>
            <a:off x="2926080" y="5349240"/>
            <a:ext cx="1179576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20C2EB81-BE8F-1E7D-219F-1886F3C04B52}"/>
              </a:ext>
            </a:extLst>
          </p:cNvPr>
          <p:cNvSpPr/>
          <p:nvPr/>
        </p:nvSpPr>
        <p:spPr>
          <a:xfrm>
            <a:off x="2926080" y="5349240"/>
            <a:ext cx="11795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</a:t>
            </a:r>
            <a:endParaRPr lang="en-US" sz="130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1F500766-4D16-5B64-2FE9-A009C1EC4FA6}"/>
              </a:ext>
            </a:extLst>
          </p:cNvPr>
          <p:cNvSpPr/>
          <p:nvPr/>
        </p:nvSpPr>
        <p:spPr>
          <a:xfrm>
            <a:off x="4242816" y="5349240"/>
            <a:ext cx="1051560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76C0B9A1-D1C5-3785-FD8F-882E7ED9BA8A}"/>
              </a:ext>
            </a:extLst>
          </p:cNvPr>
          <p:cNvSpPr/>
          <p:nvPr/>
        </p:nvSpPr>
        <p:spPr>
          <a:xfrm>
            <a:off x="4242816" y="5349240"/>
            <a:ext cx="1051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wrong</a:t>
            </a:r>
            <a:endParaRPr lang="en-US" sz="130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A9D6FA09-530B-CFDD-89A9-A833A776A0E7}"/>
              </a:ext>
            </a:extLst>
          </p:cNvPr>
          <p:cNvSpPr/>
          <p:nvPr/>
        </p:nvSpPr>
        <p:spPr>
          <a:xfrm>
            <a:off x="5431536" y="5349240"/>
            <a:ext cx="2587752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A878F24F-E196-A365-8458-4638045AFB33}"/>
              </a:ext>
            </a:extLst>
          </p:cNvPr>
          <p:cNvSpPr/>
          <p:nvPr/>
        </p:nvSpPr>
        <p:spPr>
          <a:xfrm>
            <a:off x="5431536" y="5349240"/>
            <a:ext cx="2587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needs supervision</a:t>
            </a:r>
            <a:endParaRPr lang="en-US" sz="1300" dirty="0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97438B66-A599-3A89-23CC-AFD44D0E2F52}"/>
              </a:ext>
            </a:extLst>
          </p:cNvPr>
          <p:cNvSpPr/>
          <p:nvPr/>
        </p:nvSpPr>
        <p:spPr>
          <a:xfrm>
            <a:off x="7315200" y="2743200"/>
            <a:ext cx="4297680" cy="2194560"/>
          </a:xfrm>
          <a:prstGeom prst="rect">
            <a:avLst/>
          </a:prstGeom>
          <a:solidFill>
            <a:srgbClr val="1F2A37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 dirty="0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208A4A4D-4097-70D6-42B1-351600D30D89}"/>
              </a:ext>
            </a:extLst>
          </p:cNvPr>
          <p:cNvSpPr/>
          <p:nvPr/>
        </p:nvSpPr>
        <p:spPr>
          <a:xfrm>
            <a:off x="7315200" y="2743200"/>
            <a:ext cx="137160" cy="2194560"/>
          </a:xfrm>
          <a:prstGeom prst="rect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6F777908-1F68-1932-3809-4A317148D06A}"/>
              </a:ext>
            </a:extLst>
          </p:cNvPr>
          <p:cNvSpPr/>
          <p:nvPr/>
        </p:nvSpPr>
        <p:spPr>
          <a:xfrm>
            <a:off x="7589520" y="288036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SETUP</a:t>
            </a:r>
            <a:endParaRPr lang="en-US" sz="10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6DDFA459-D09E-48B0-E243-B36E121E023E}"/>
              </a:ext>
            </a:extLst>
          </p:cNvPr>
          <p:cNvSpPr/>
          <p:nvPr/>
        </p:nvSpPr>
        <p:spPr>
          <a:xfrm>
            <a:off x="7589520" y="3200400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my research I often think of LLMS as very confident interns.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DD2BF566-16AC-91A8-D522-5686D0F1DF16}"/>
              </a:ext>
            </a:extLst>
          </p:cNvPr>
          <p:cNvSpPr/>
          <p:nvPr/>
        </p:nvSpPr>
        <p:spPr>
          <a:xfrm>
            <a:off x="7589520" y="4023360"/>
            <a:ext cx="3931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E0654A"/>
                </a:solidFill>
                <a:latin typeface="Georgia" pitchFamily="34" charset="0"/>
              </a:rPr>
              <a:t>Will explain how it has impacted my research and how I use it.</a:t>
            </a:r>
            <a:endParaRPr lang="en-US" sz="1600" dirty="0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61EDB0BD-B21E-1853-AF92-B5BB66A55170}"/>
              </a:ext>
            </a:extLst>
          </p:cNvPr>
          <p:cNvSpPr/>
          <p:nvPr/>
        </p:nvSpPr>
        <p:spPr>
          <a:xfrm>
            <a:off x="548640" y="5943600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“can LLMs do mathematics?” — more “how does mathematical work change when an unreliable but fluent assistant joins the loop?”</a:t>
            </a:r>
            <a:endParaRPr lang="en-US" sz="1200" dirty="0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AE82466D-45C3-4943-DBA5-061B36D17AEA}"/>
              </a:ext>
            </a:extLst>
          </p:cNvPr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4EB61EBD-C645-CDD8-B35E-DC5D161A9ACB}"/>
              </a:ext>
            </a:extLst>
          </p:cNvPr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30" name="Text 27">
            <a:extLst>
              <a:ext uri="{FF2B5EF4-FFF2-40B4-BE49-F238E27FC236}">
                <a16:creationId xmlns:a16="http://schemas.microsoft.com/office/drawing/2014/main" id="{F80737FD-CE48-F3FF-7D59-58997A937FA3}"/>
              </a:ext>
            </a:extLst>
          </p:cNvPr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26</a:t>
            </a:r>
            <a:endParaRPr lang="en-US" sz="900" dirty="0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65004748-0850-19E1-FFDE-C2727BE08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643" y="2946081"/>
            <a:ext cx="1285519" cy="731521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38CF83E0-3728-EB97-58F7-28B8AE266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900161" y="3305287"/>
            <a:ext cx="475961" cy="560447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21060E99-77C6-559B-7A5B-214700CD4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930" y="3499512"/>
            <a:ext cx="1485901" cy="835819"/>
          </a:xfrm>
          <a:prstGeom prst="rect">
            <a:avLst/>
          </a:prstGeom>
        </p:spPr>
      </p:pic>
      <p:sp>
        <p:nvSpPr>
          <p:cNvPr id="42" name="Text 2">
            <a:extLst>
              <a:ext uri="{FF2B5EF4-FFF2-40B4-BE49-F238E27FC236}">
                <a16:creationId xmlns:a16="http://schemas.microsoft.com/office/drawing/2014/main" id="{D64F40F2-B029-50CE-A6A6-95803C6D48C4}"/>
              </a:ext>
            </a:extLst>
          </p:cNvPr>
          <p:cNvSpPr/>
          <p:nvPr/>
        </p:nvSpPr>
        <p:spPr>
          <a:xfrm>
            <a:off x="548640" y="1682227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i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Different LLMs in my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001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5E3DE-5FBC-5D3E-85B3-F3E78D33E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7ED471B-19D7-984F-9C0A-AE033FDD22FE}"/>
              </a:ext>
            </a:extLst>
          </p:cNvPr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HONEST ANTHROPOMORPHISM</a:t>
            </a:r>
            <a:endParaRPr lang="en-US" sz="1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6A7A9D3-92DD-0932-7DA6-E22E04C6AF1C}"/>
              </a:ext>
            </a:extLst>
          </p:cNvPr>
          <p:cNvSpPr/>
          <p:nvPr/>
        </p:nvSpPr>
        <p:spPr>
          <a:xfrm>
            <a:off x="548640" y="86868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intern, in five moods</a:t>
            </a:r>
            <a:endParaRPr lang="en-US" sz="34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1AF5165-84BA-D6CA-D699-ACD5322C6D8B}"/>
              </a:ext>
            </a:extLst>
          </p:cNvPr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CB77438-EC6A-6554-F7BD-2E809485FA71}"/>
              </a:ext>
            </a:extLst>
          </p:cNvPr>
          <p:cNvSpPr/>
          <p:nvPr/>
        </p:nvSpPr>
        <p:spPr>
          <a:xfrm>
            <a:off x="548640" y="2103120"/>
            <a:ext cx="2066544" cy="372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6" name="Image 0" descr="./intern_happy.png">
            <a:extLst>
              <a:ext uri="{FF2B5EF4-FFF2-40B4-BE49-F238E27FC236}">
                <a16:creationId xmlns:a16="http://schemas.microsoft.com/office/drawing/2014/main" id="{1584C8F0-DDFD-769E-B078-60165ADB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2331720"/>
            <a:ext cx="1609344" cy="1609344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DB94C70B-5C04-88D3-E60A-155F392CD543}"/>
              </a:ext>
            </a:extLst>
          </p:cNvPr>
          <p:cNvSpPr/>
          <p:nvPr/>
        </p:nvSpPr>
        <p:spPr>
          <a:xfrm>
            <a:off x="640080" y="44348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“Done!”</a:t>
            </a:r>
            <a:endParaRPr lang="en-US" sz="14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FB5E5661-3388-1B97-4D2B-023597A53737}"/>
              </a:ext>
            </a:extLst>
          </p:cNvPr>
          <p:cNvSpPr/>
          <p:nvPr/>
        </p:nvSpPr>
        <p:spPr>
          <a:xfrm>
            <a:off x="640080" y="4937760"/>
            <a:ext cx="188366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asked to write code or answer a question</a:t>
            </a:r>
            <a:endParaRPr lang="en-US" sz="10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(but the convention was wrong)</a:t>
            </a:r>
            <a:endParaRPr lang="en-US" sz="9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510B1063-A15C-2406-A0E4-63A05976B8C9}"/>
              </a:ext>
            </a:extLst>
          </p:cNvPr>
          <p:cNvSpPr/>
          <p:nvPr/>
        </p:nvSpPr>
        <p:spPr>
          <a:xfrm>
            <a:off x="2798064" y="2103120"/>
            <a:ext cx="2066544" cy="372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10" name="Image 1" descr="./intern_sparkle.png">
            <a:extLst>
              <a:ext uri="{FF2B5EF4-FFF2-40B4-BE49-F238E27FC236}">
                <a16:creationId xmlns:a16="http://schemas.microsoft.com/office/drawing/2014/main" id="{574FFF6E-D0A1-9B8B-D5E5-81595BEB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664" y="2331720"/>
            <a:ext cx="1609344" cy="1609344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C411A9D8-708D-67B8-5A35-26C57303A3BA}"/>
              </a:ext>
            </a:extLst>
          </p:cNvPr>
          <p:cNvSpPr/>
          <p:nvPr/>
        </p:nvSpPr>
        <p:spPr>
          <a:xfrm>
            <a:off x="2889504" y="44348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“See Smith '91!”</a:t>
            </a:r>
            <a:endParaRPr lang="en-US" sz="14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D56C89D1-6B5C-F0BF-E0EF-D9EE35A113E1}"/>
              </a:ext>
            </a:extLst>
          </p:cNvPr>
          <p:cNvSpPr/>
          <p:nvPr/>
        </p:nvSpPr>
        <p:spPr>
          <a:xfrm>
            <a:off x="2889504" y="4937760"/>
            <a:ext cx="188366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asked for a citation</a:t>
            </a:r>
            <a:endParaRPr lang="en-US" sz="10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(Smith ’91 does not exist)</a:t>
            </a:r>
            <a:endParaRPr lang="en-US" sz="90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0C51D744-E942-B9DF-C36F-2056B96B0BA7}"/>
              </a:ext>
            </a:extLst>
          </p:cNvPr>
          <p:cNvSpPr/>
          <p:nvPr/>
        </p:nvSpPr>
        <p:spPr>
          <a:xfrm>
            <a:off x="5047488" y="2103120"/>
            <a:ext cx="2066544" cy="372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14" name="Image 2" descr="./intern_smirk.png">
            <a:extLst>
              <a:ext uri="{FF2B5EF4-FFF2-40B4-BE49-F238E27FC236}">
                <a16:creationId xmlns:a16="http://schemas.microsoft.com/office/drawing/2014/main" id="{5F7CCD7F-32B9-9480-268A-D6694C244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88" y="2331720"/>
            <a:ext cx="1609344" cy="1609344"/>
          </a:xfrm>
          <a:prstGeom prst="rect">
            <a:avLst/>
          </a:prstGeom>
        </p:spPr>
      </p:pic>
      <p:sp>
        <p:nvSpPr>
          <p:cNvPr id="15" name="Text 10">
            <a:extLst>
              <a:ext uri="{FF2B5EF4-FFF2-40B4-BE49-F238E27FC236}">
                <a16:creationId xmlns:a16="http://schemas.microsoft.com/office/drawing/2014/main" id="{60BCA345-2F0B-0B45-515D-96805B2E0550}"/>
              </a:ext>
            </a:extLst>
          </p:cNvPr>
          <p:cNvSpPr/>
          <p:nvPr/>
        </p:nvSpPr>
        <p:spPr>
          <a:xfrm>
            <a:off x="5138928" y="44348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4ECB0874-C96E-EEF9-D321-42F650A384CC}"/>
              </a:ext>
            </a:extLst>
          </p:cNvPr>
          <p:cNvSpPr/>
          <p:nvPr/>
        </p:nvSpPr>
        <p:spPr>
          <a:xfrm>
            <a:off x="5138928" y="4937760"/>
            <a:ext cx="188366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 float a half-baked guess</a:t>
            </a:r>
            <a:endParaRPr lang="en-US" sz="10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(no actual evaluation happened)</a:t>
            </a:r>
            <a:endParaRPr lang="en-US" sz="900" dirty="0"/>
          </a:p>
        </p:txBody>
      </p:sp>
      <p:sp>
        <p:nvSpPr>
          <p:cNvPr id="17" name="Shape 12">
            <a:extLst>
              <a:ext uri="{FF2B5EF4-FFF2-40B4-BE49-F238E27FC236}">
                <a16:creationId xmlns:a16="http://schemas.microsoft.com/office/drawing/2014/main" id="{E80B0BA0-EDE5-F986-E03C-6483CB1CCDCD}"/>
              </a:ext>
            </a:extLst>
          </p:cNvPr>
          <p:cNvSpPr/>
          <p:nvPr/>
        </p:nvSpPr>
        <p:spPr>
          <a:xfrm>
            <a:off x="7296912" y="2103120"/>
            <a:ext cx="2066544" cy="372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18" name="Image 3" descr="./intern_wide.png">
            <a:extLst>
              <a:ext uri="{FF2B5EF4-FFF2-40B4-BE49-F238E27FC236}">
                <a16:creationId xmlns:a16="http://schemas.microsoft.com/office/drawing/2014/main" id="{83D391F6-CB4C-2710-197F-B1FA85736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512" y="2331720"/>
            <a:ext cx="1609344" cy="1609344"/>
          </a:xfrm>
          <a:prstGeom prst="rect">
            <a:avLst/>
          </a:prstGeom>
        </p:spPr>
      </p:pic>
      <p:sp>
        <p:nvSpPr>
          <p:cNvPr id="19" name="Text 13">
            <a:extLst>
              <a:ext uri="{FF2B5EF4-FFF2-40B4-BE49-F238E27FC236}">
                <a16:creationId xmlns:a16="http://schemas.microsoft.com/office/drawing/2014/main" id="{A06EABA8-4457-613B-0BFE-8453FE90B570}"/>
              </a:ext>
            </a:extLst>
          </p:cNvPr>
          <p:cNvSpPr/>
          <p:nvPr/>
        </p:nvSpPr>
        <p:spPr>
          <a:xfrm>
            <a:off x="7388352" y="44348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“Oh, you're right, actually.”</a:t>
            </a:r>
            <a:endParaRPr lang="en-US" sz="1400" dirty="0"/>
          </a:p>
        </p:txBody>
      </p:sp>
      <p:sp>
        <p:nvSpPr>
          <p:cNvPr id="20" name="Text 14">
            <a:extLst>
              <a:ext uri="{FF2B5EF4-FFF2-40B4-BE49-F238E27FC236}">
                <a16:creationId xmlns:a16="http://schemas.microsoft.com/office/drawing/2014/main" id="{7DC227AD-4E27-20DE-C8BF-AD96631D96D2}"/>
              </a:ext>
            </a:extLst>
          </p:cNvPr>
          <p:cNvSpPr/>
          <p:nvPr/>
        </p:nvSpPr>
        <p:spPr>
          <a:xfrm>
            <a:off x="7388352" y="4937760"/>
            <a:ext cx="188366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cs typeface="Calibri" pitchFamily="34" charset="-120"/>
              </a:rPr>
              <a:t>when I disagree </a:t>
            </a:r>
            <a:endParaRPr lang="en-US" sz="10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(would reverse the other way too)</a:t>
            </a:r>
            <a:endParaRPr lang="en-US" sz="900" dirty="0"/>
          </a:p>
        </p:txBody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963E2CFB-EAE4-2BE7-0409-49B6834A90DF}"/>
              </a:ext>
            </a:extLst>
          </p:cNvPr>
          <p:cNvSpPr/>
          <p:nvPr/>
        </p:nvSpPr>
        <p:spPr>
          <a:xfrm>
            <a:off x="9546336" y="2103120"/>
            <a:ext cx="2066544" cy="372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22" name="Image 4" descr="./intern_sheepish.png">
            <a:extLst>
              <a:ext uri="{FF2B5EF4-FFF2-40B4-BE49-F238E27FC236}">
                <a16:creationId xmlns:a16="http://schemas.microsoft.com/office/drawing/2014/main" id="{9D94E7C9-2A11-0DEF-1C49-CD25A6516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936" y="2331720"/>
            <a:ext cx="1609344" cy="1609344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AC5C8E04-0EEA-EA92-842F-FEE2BEC3F10B}"/>
              </a:ext>
            </a:extLst>
          </p:cNvPr>
          <p:cNvSpPr/>
          <p:nvPr/>
        </p:nvSpPr>
        <p:spPr>
          <a:xfrm>
            <a:off x="9637776" y="443484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“My bad.”</a:t>
            </a:r>
            <a:endParaRPr lang="en-US" sz="14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FCFA1559-CF51-207A-3B28-41D562B78C29}"/>
              </a:ext>
            </a:extLst>
          </p:cNvPr>
          <p:cNvSpPr/>
          <p:nvPr/>
        </p:nvSpPr>
        <p:spPr>
          <a:xfrm>
            <a:off x="9637776" y="4937760"/>
            <a:ext cx="188366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I check</a:t>
            </a:r>
            <a:endParaRPr lang="en-US" sz="10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(will make the same mistake again)</a:t>
            </a:r>
            <a:endParaRPr lang="en-US" sz="900" dirty="0"/>
          </a:p>
        </p:txBody>
      </p:sp>
      <p:sp>
        <p:nvSpPr>
          <p:cNvPr id="25" name="Text 18">
            <a:extLst>
              <a:ext uri="{FF2B5EF4-FFF2-40B4-BE49-F238E27FC236}">
                <a16:creationId xmlns:a16="http://schemas.microsoft.com/office/drawing/2014/main" id="{E4AD8C45-B0B7-636A-ED04-2C2FAD03D78C}"/>
              </a:ext>
            </a:extLst>
          </p:cNvPr>
          <p:cNvSpPr/>
          <p:nvPr/>
        </p:nvSpPr>
        <p:spPr>
          <a:xfrm>
            <a:off x="548640" y="59436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colleague is rarely any of these.</a:t>
            </a:r>
            <a:r>
              <a:rPr lang="en-US" sz="13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intern can be all five before lunch — which is why </a:t>
            </a:r>
            <a:r>
              <a:rPr lang="en-US" sz="1300" b="1" i="1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supervision isn’t optional. It’s the job.</a:t>
            </a:r>
            <a:endParaRPr lang="en-US" sz="1300" dirty="0"/>
          </a:p>
        </p:txBody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E36A65B0-7A4F-C4A1-EAA5-E07C0D3F26FB}"/>
              </a:ext>
            </a:extLst>
          </p:cNvPr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0">
            <a:extLst>
              <a:ext uri="{FF2B5EF4-FFF2-40B4-BE49-F238E27FC236}">
                <a16:creationId xmlns:a16="http://schemas.microsoft.com/office/drawing/2014/main" id="{5B2955B3-347C-20A4-695C-43B87D87DE6E}"/>
              </a:ext>
            </a:extLst>
          </p:cNvPr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8" name="Text 21">
            <a:extLst>
              <a:ext uri="{FF2B5EF4-FFF2-40B4-BE49-F238E27FC236}">
                <a16:creationId xmlns:a16="http://schemas.microsoft.com/office/drawing/2014/main" id="{99A35D51-56CB-9EFE-8D51-38DAF3AD6D15}"/>
              </a:ext>
            </a:extLst>
          </p:cNvPr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26</a:t>
            </a:r>
            <a:endParaRPr lang="en-US" sz="900" dirty="0"/>
          </a:p>
        </p:txBody>
      </p:sp>
      <p:sp>
        <p:nvSpPr>
          <p:cNvPr id="29" name="Text 13">
            <a:extLst>
              <a:ext uri="{FF2B5EF4-FFF2-40B4-BE49-F238E27FC236}">
                <a16:creationId xmlns:a16="http://schemas.microsoft.com/office/drawing/2014/main" id="{D9C7193B-2849-D705-B513-18F157351546}"/>
              </a:ext>
            </a:extLst>
          </p:cNvPr>
          <p:cNvSpPr/>
          <p:nvPr/>
        </p:nvSpPr>
        <p:spPr>
          <a:xfrm>
            <a:off x="5047488" y="4457700"/>
            <a:ext cx="18836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“Yes, of course.”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072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338328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6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RESEARCH LOOP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365760" y="566928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1F2A37"/>
                </a:solidFill>
                <a:latin typeface="Georgia" pitchFamily="34" charset="0"/>
              </a:rPr>
              <a:t>Approximative workflow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365760" y="1307592"/>
            <a:ext cx="1280160" cy="27432"/>
          </a:xfrm>
          <a:prstGeom prst="rect">
            <a:avLst/>
          </a:prstGeom>
          <a:solidFill>
            <a:srgbClr val="E0654A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5" name="Text 3"/>
          <p:cNvSpPr/>
          <p:nvPr/>
        </p:nvSpPr>
        <p:spPr>
          <a:xfrm>
            <a:off x="365760" y="169164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 COLLEAGUE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400800" y="169164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AN INTERN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2011680"/>
            <a:ext cx="5120640" cy="3840480"/>
          </a:xfrm>
          <a:prstGeom prst="rect">
            <a:avLst/>
          </a:prstGeom>
          <a:solidFill>
            <a:srgbClr val="F0E9DD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8" name="Shape 6"/>
          <p:cNvSpPr/>
          <p:nvPr/>
        </p:nvSpPr>
        <p:spPr>
          <a:xfrm>
            <a:off x="6400800" y="2011680"/>
            <a:ext cx="5394960" cy="384048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9" name="Shape 7"/>
          <p:cNvSpPr/>
          <p:nvPr/>
        </p:nvSpPr>
        <p:spPr>
          <a:xfrm>
            <a:off x="868680" y="2240280"/>
            <a:ext cx="411480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0" name="Text 8"/>
          <p:cNvSpPr/>
          <p:nvPr/>
        </p:nvSpPr>
        <p:spPr>
          <a:xfrm>
            <a:off x="868680" y="2240280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2825496"/>
            <a:ext cx="4114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868680" y="2971800"/>
            <a:ext cx="411480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11"/>
          <p:cNvSpPr/>
          <p:nvPr/>
        </p:nvSpPr>
        <p:spPr>
          <a:xfrm>
            <a:off x="868680" y="2971800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formulate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68680" y="3557016"/>
            <a:ext cx="4114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68680" y="3703320"/>
            <a:ext cx="411480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6" name="Text 14"/>
          <p:cNvSpPr/>
          <p:nvPr/>
        </p:nvSpPr>
        <p:spPr>
          <a:xfrm>
            <a:off x="868680" y="3703320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68680" y="4288536"/>
            <a:ext cx="41148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868680" y="4434840"/>
            <a:ext cx="411480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17"/>
          <p:cNvSpPr/>
          <p:nvPr/>
        </p:nvSpPr>
        <p:spPr>
          <a:xfrm>
            <a:off x="868680" y="4434840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48640" y="5212080"/>
            <a:ext cx="4754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bring their own taste and their own correctness.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Judgment is shared, not supervised.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565392" y="2240280"/>
            <a:ext cx="1554480" cy="566928"/>
          </a:xfrm>
          <a:prstGeom prst="roundRect">
            <a:avLst>
              <a:gd name="adj" fmla="val 19355"/>
            </a:avLst>
          </a:prstGeom>
          <a:solidFill>
            <a:srgbClr val="E0654A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22" name="Text 20"/>
          <p:cNvSpPr/>
          <p:nvPr/>
        </p:nvSpPr>
        <p:spPr>
          <a:xfrm>
            <a:off x="6565392" y="2240280"/>
            <a:ext cx="1554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explore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8119872" y="2240280"/>
            <a:ext cx="164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8302752" y="2240280"/>
            <a:ext cx="141732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5" name="Text 23"/>
          <p:cNvSpPr/>
          <p:nvPr/>
        </p:nvSpPr>
        <p:spPr>
          <a:xfrm>
            <a:off x="8302752" y="224028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true?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9829800" y="2240280"/>
            <a:ext cx="169164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Text 25"/>
          <p:cNvSpPr/>
          <p:nvPr/>
        </p:nvSpPr>
        <p:spPr>
          <a:xfrm>
            <a:off x="9829800" y="224028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worth doing?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565392" y="2825496"/>
            <a:ext cx="1554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6565392" y="2971800"/>
            <a:ext cx="1554480" cy="566928"/>
          </a:xfrm>
          <a:prstGeom prst="roundRect">
            <a:avLst>
              <a:gd name="adj" fmla="val 19355"/>
            </a:avLst>
          </a:prstGeom>
          <a:solidFill>
            <a:srgbClr val="E0654A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0" name="Text 28"/>
          <p:cNvSpPr/>
          <p:nvPr/>
        </p:nvSpPr>
        <p:spPr>
          <a:xfrm>
            <a:off x="6565392" y="2971800"/>
            <a:ext cx="1554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formulate</a:t>
            </a:r>
            <a:endParaRPr lang="en-US" sz="1500" dirty="0"/>
          </a:p>
        </p:txBody>
      </p:sp>
      <p:sp>
        <p:nvSpPr>
          <p:cNvPr id="31" name="Text 29"/>
          <p:cNvSpPr/>
          <p:nvPr/>
        </p:nvSpPr>
        <p:spPr>
          <a:xfrm>
            <a:off x="8119872" y="2971800"/>
            <a:ext cx="164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8302752" y="2971800"/>
            <a:ext cx="141732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3" name="Text 31"/>
          <p:cNvSpPr/>
          <p:nvPr/>
        </p:nvSpPr>
        <p:spPr>
          <a:xfrm>
            <a:off x="8302752" y="297180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true?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9829800" y="2971800"/>
            <a:ext cx="169164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5" name="Text 33"/>
          <p:cNvSpPr/>
          <p:nvPr/>
        </p:nvSpPr>
        <p:spPr>
          <a:xfrm>
            <a:off x="9829800" y="297180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worth doing?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6565392" y="3557016"/>
            <a:ext cx="1554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6565392" y="3703320"/>
            <a:ext cx="1554480" cy="566928"/>
          </a:xfrm>
          <a:prstGeom prst="roundRect">
            <a:avLst>
              <a:gd name="adj" fmla="val 19355"/>
            </a:avLst>
          </a:prstGeom>
          <a:solidFill>
            <a:srgbClr val="E0654A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8" name="Text 36"/>
          <p:cNvSpPr/>
          <p:nvPr/>
        </p:nvSpPr>
        <p:spPr>
          <a:xfrm>
            <a:off x="6565392" y="3703320"/>
            <a:ext cx="1554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</a:t>
            </a:r>
            <a:endParaRPr lang="en-US" sz="1500" dirty="0"/>
          </a:p>
        </p:txBody>
      </p:sp>
      <p:sp>
        <p:nvSpPr>
          <p:cNvPr id="39" name="Text 37"/>
          <p:cNvSpPr/>
          <p:nvPr/>
        </p:nvSpPr>
        <p:spPr>
          <a:xfrm>
            <a:off x="8119872" y="3703320"/>
            <a:ext cx="164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40" name="Shape 38"/>
          <p:cNvSpPr/>
          <p:nvPr/>
        </p:nvSpPr>
        <p:spPr>
          <a:xfrm>
            <a:off x="8302752" y="3703320"/>
            <a:ext cx="141732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1" name="Text 39"/>
          <p:cNvSpPr/>
          <p:nvPr/>
        </p:nvSpPr>
        <p:spPr>
          <a:xfrm>
            <a:off x="8302752" y="370332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true?</a:t>
            </a:r>
            <a:endParaRPr lang="en-US" sz="1200" dirty="0"/>
          </a:p>
        </p:txBody>
      </p:sp>
      <p:sp>
        <p:nvSpPr>
          <p:cNvPr id="42" name="Shape 40"/>
          <p:cNvSpPr/>
          <p:nvPr/>
        </p:nvSpPr>
        <p:spPr>
          <a:xfrm>
            <a:off x="9829800" y="3703320"/>
            <a:ext cx="169164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3" name="Text 41"/>
          <p:cNvSpPr/>
          <p:nvPr/>
        </p:nvSpPr>
        <p:spPr>
          <a:xfrm>
            <a:off x="9829800" y="370332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worth doing?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6565392" y="4288536"/>
            <a:ext cx="1554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200" dirty="0"/>
          </a:p>
        </p:txBody>
      </p:sp>
      <p:sp>
        <p:nvSpPr>
          <p:cNvPr id="45" name="Shape 43"/>
          <p:cNvSpPr/>
          <p:nvPr/>
        </p:nvSpPr>
        <p:spPr>
          <a:xfrm>
            <a:off x="6565392" y="4434840"/>
            <a:ext cx="1554480" cy="566928"/>
          </a:xfrm>
          <a:prstGeom prst="roundRect">
            <a:avLst>
              <a:gd name="adj" fmla="val 19355"/>
            </a:avLst>
          </a:prstGeom>
          <a:solidFill>
            <a:srgbClr val="E0654A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46" name="Text 44"/>
          <p:cNvSpPr/>
          <p:nvPr/>
        </p:nvSpPr>
        <p:spPr>
          <a:xfrm>
            <a:off x="6565392" y="4434840"/>
            <a:ext cx="1554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</a:t>
            </a:r>
            <a:endParaRPr lang="en-US" sz="1500" dirty="0"/>
          </a:p>
        </p:txBody>
      </p:sp>
      <p:sp>
        <p:nvSpPr>
          <p:cNvPr id="47" name="Text 45"/>
          <p:cNvSpPr/>
          <p:nvPr/>
        </p:nvSpPr>
        <p:spPr>
          <a:xfrm>
            <a:off x="8119872" y="4434840"/>
            <a:ext cx="16459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400" dirty="0"/>
          </a:p>
        </p:txBody>
      </p:sp>
      <p:sp>
        <p:nvSpPr>
          <p:cNvPr id="48" name="Shape 46"/>
          <p:cNvSpPr/>
          <p:nvPr/>
        </p:nvSpPr>
        <p:spPr>
          <a:xfrm>
            <a:off x="8302752" y="4434840"/>
            <a:ext cx="141732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9" name="Text 47"/>
          <p:cNvSpPr/>
          <p:nvPr/>
        </p:nvSpPr>
        <p:spPr>
          <a:xfrm>
            <a:off x="8302752" y="4434840"/>
            <a:ext cx="14173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true?</a:t>
            </a:r>
            <a:endParaRPr lang="en-US" sz="1200" dirty="0"/>
          </a:p>
        </p:txBody>
      </p:sp>
      <p:sp>
        <p:nvSpPr>
          <p:cNvPr id="50" name="Shape 48"/>
          <p:cNvSpPr/>
          <p:nvPr/>
        </p:nvSpPr>
        <p:spPr>
          <a:xfrm>
            <a:off x="9829800" y="4434840"/>
            <a:ext cx="1691640" cy="566928"/>
          </a:xfrm>
          <a:prstGeom prst="roundRect">
            <a:avLst>
              <a:gd name="adj" fmla="val 19355"/>
            </a:avLst>
          </a:prstGeom>
          <a:solidFill>
            <a:srgbClr val="FFFFFF"/>
          </a:solidFill>
          <a:ln w="12700">
            <a:solidFill>
              <a:srgbClr val="1F2A37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1" name="Text 49"/>
          <p:cNvSpPr/>
          <p:nvPr/>
        </p:nvSpPr>
        <p:spPr>
          <a:xfrm>
            <a:off x="9829800" y="4434840"/>
            <a:ext cx="1691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1F2A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it worth doing?</a:t>
            </a:r>
            <a:endParaRPr lang="en-US" sz="1200" dirty="0"/>
          </a:p>
        </p:txBody>
      </p:sp>
      <p:sp>
        <p:nvSpPr>
          <p:cNvPr id="52" name="Text 50"/>
          <p:cNvSpPr/>
          <p:nvPr/>
        </p:nvSpPr>
        <p:spPr>
          <a:xfrm>
            <a:off x="8302752" y="2048256"/>
            <a:ext cx="1417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TRUTH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9829800" y="2048256"/>
            <a:ext cx="1691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6583680" y="521208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stage gets two checks — is it right, and is it worth doing?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are mine to supply.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365760" y="6080760"/>
            <a:ext cx="1143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colleague brings judgment.</a:t>
            </a:r>
            <a:r>
              <a:rPr lang="en-US" sz="15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 An intern needs it — twice, at every stage.</a:t>
            </a:r>
            <a:endParaRPr lang="en-US" sz="1500" dirty="0"/>
          </a:p>
        </p:txBody>
      </p:sp>
      <p:sp>
        <p:nvSpPr>
          <p:cNvPr id="56" name="Text 54"/>
          <p:cNvSpPr/>
          <p:nvPr/>
        </p:nvSpPr>
        <p:spPr>
          <a:xfrm>
            <a:off x="10698480" y="649224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26</a:t>
            </a:r>
            <a:endParaRPr lang="en-US" sz="900" dirty="0"/>
          </a:p>
        </p:txBody>
      </p:sp>
      <p:sp>
        <p:nvSpPr>
          <p:cNvPr id="57" name="Text 55"/>
          <p:cNvSpPr/>
          <p:nvPr/>
        </p:nvSpPr>
        <p:spPr>
          <a:xfrm>
            <a:off x="365760" y="6492240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MY MAIN EXAMPLES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Smaller daily uses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5" name="Image 0" descr="./intern_sm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0" y="457200"/>
            <a:ext cx="1280160" cy="128016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201168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Shape 4"/>
          <p:cNvSpPr/>
          <p:nvPr/>
        </p:nvSpPr>
        <p:spPr>
          <a:xfrm>
            <a:off x="731520" y="219456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8" name="Image 1" descr="./icon_sk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4" y="2295144"/>
            <a:ext cx="301752" cy="3017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25880" y="217627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Skimming papers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325880" y="256032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Summarize long PDFs; surface key results before deep reading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343400" y="201168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2" name="Shape 8"/>
          <p:cNvSpPr/>
          <p:nvPr/>
        </p:nvSpPr>
        <p:spPr>
          <a:xfrm>
            <a:off x="4526280" y="219456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13" name="Image 2" descr="./icon_transla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864" y="2295144"/>
            <a:ext cx="301752" cy="3017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120640" y="217627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Old-language access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5120640" y="256032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Translate German, French, Russian sources into English</a:t>
            </a:r>
            <a:endParaRPr lang="en-US" sz="1100" dirty="0"/>
          </a:p>
        </p:txBody>
      </p:sp>
      <p:sp>
        <p:nvSpPr>
          <p:cNvPr id="16" name="Shape 11"/>
          <p:cNvSpPr/>
          <p:nvPr/>
        </p:nvSpPr>
        <p:spPr>
          <a:xfrm>
            <a:off x="8138160" y="201168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7" name="Shape 12"/>
          <p:cNvSpPr/>
          <p:nvPr/>
        </p:nvSpPr>
        <p:spPr>
          <a:xfrm>
            <a:off x="8321040" y="219456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18" name="Image 3" descr="./icon_diagr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624" y="2295144"/>
            <a:ext cx="301752" cy="30175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915400" y="217627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TikZ &amp; diagrams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8915400" y="256032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Handwritten commutative diagrams → TikZ-cd code</a:t>
            </a:r>
            <a:endParaRPr lang="en-US" sz="1100" dirty="0"/>
          </a:p>
        </p:txBody>
      </p:sp>
      <p:sp>
        <p:nvSpPr>
          <p:cNvPr id="21" name="Shape 15"/>
          <p:cNvSpPr/>
          <p:nvPr/>
        </p:nvSpPr>
        <p:spPr>
          <a:xfrm>
            <a:off x="548640" y="342900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2" name="Shape 16"/>
          <p:cNvSpPr/>
          <p:nvPr/>
        </p:nvSpPr>
        <p:spPr>
          <a:xfrm>
            <a:off x="731520" y="361188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23" name="Image 4" descr="./icon_g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04" y="3712464"/>
            <a:ext cx="301752" cy="301752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1325880" y="359359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Grant applications</a:t>
            </a:r>
            <a:endParaRPr lang="en-US" sz="1500" dirty="0"/>
          </a:p>
        </p:txBody>
      </p:sp>
      <p:sp>
        <p:nvSpPr>
          <p:cNvPr id="25" name="Text 18"/>
          <p:cNvSpPr/>
          <p:nvPr/>
        </p:nvSpPr>
        <p:spPr>
          <a:xfrm>
            <a:off x="1325880" y="397764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Drafting, restructuring, hitting strict word limits</a:t>
            </a:r>
            <a:endParaRPr lang="en-US" sz="1100" dirty="0"/>
          </a:p>
        </p:txBody>
      </p:sp>
      <p:sp>
        <p:nvSpPr>
          <p:cNvPr id="26" name="Shape 19"/>
          <p:cNvSpPr/>
          <p:nvPr/>
        </p:nvSpPr>
        <p:spPr>
          <a:xfrm>
            <a:off x="4343400" y="342900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7" name="Shape 20"/>
          <p:cNvSpPr/>
          <p:nvPr/>
        </p:nvSpPr>
        <p:spPr>
          <a:xfrm>
            <a:off x="4526280" y="361188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28" name="Image 5" descr="./icon_let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864" y="3712464"/>
            <a:ext cx="301752" cy="301752"/>
          </a:xfrm>
          <a:prstGeom prst="rect">
            <a:avLst/>
          </a:prstGeom>
        </p:spPr>
      </p:pic>
      <p:sp>
        <p:nvSpPr>
          <p:cNvPr id="29" name="Text 21"/>
          <p:cNvSpPr/>
          <p:nvPr/>
        </p:nvSpPr>
        <p:spPr>
          <a:xfrm>
            <a:off x="5120640" y="359359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Letter templates</a:t>
            </a:r>
            <a:endParaRPr lang="en-US" sz="1500" dirty="0"/>
          </a:p>
        </p:txBody>
      </p:sp>
      <p:sp>
        <p:nvSpPr>
          <p:cNvPr id="30" name="Text 22"/>
          <p:cNvSpPr/>
          <p:nvPr/>
        </p:nvSpPr>
        <p:spPr>
          <a:xfrm>
            <a:off x="5120640" y="397764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 drafts I then personalize per student</a:t>
            </a:r>
            <a:endParaRPr lang="en-US" sz="1100" dirty="0"/>
          </a:p>
        </p:txBody>
      </p:sp>
      <p:sp>
        <p:nvSpPr>
          <p:cNvPr id="31" name="Shape 23"/>
          <p:cNvSpPr/>
          <p:nvPr/>
        </p:nvSpPr>
        <p:spPr>
          <a:xfrm>
            <a:off x="8138160" y="342900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2" name="Shape 24"/>
          <p:cNvSpPr/>
          <p:nvPr/>
        </p:nvSpPr>
        <p:spPr>
          <a:xfrm>
            <a:off x="8321040" y="361188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33" name="Image 6" descr="./icon_abstrac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1624" y="3712464"/>
            <a:ext cx="301752" cy="301752"/>
          </a:xfrm>
          <a:prstGeom prst="rect">
            <a:avLst/>
          </a:prstGeom>
        </p:spPr>
      </p:pic>
      <p:sp>
        <p:nvSpPr>
          <p:cNvPr id="34" name="Text 25"/>
          <p:cNvSpPr/>
          <p:nvPr/>
        </p:nvSpPr>
        <p:spPr>
          <a:xfrm>
            <a:off x="8915400" y="359359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Abstract polishing</a:t>
            </a:r>
            <a:endParaRPr lang="en-US" sz="1500" dirty="0"/>
          </a:p>
        </p:txBody>
      </p:sp>
      <p:sp>
        <p:nvSpPr>
          <p:cNvPr id="35" name="Text 26"/>
          <p:cNvSpPr/>
          <p:nvPr/>
        </p:nvSpPr>
        <p:spPr>
          <a:xfrm>
            <a:off x="8915400" y="397764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Sharpening conference &amp; workshop abstracts</a:t>
            </a:r>
            <a:endParaRPr lang="en-US" sz="1100" dirty="0"/>
          </a:p>
        </p:txBody>
      </p:sp>
      <p:sp>
        <p:nvSpPr>
          <p:cNvPr id="36" name="Shape 27"/>
          <p:cNvSpPr/>
          <p:nvPr/>
        </p:nvSpPr>
        <p:spPr>
          <a:xfrm>
            <a:off x="548640" y="484632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37" name="Shape 28"/>
          <p:cNvSpPr/>
          <p:nvPr/>
        </p:nvSpPr>
        <p:spPr>
          <a:xfrm>
            <a:off x="731520" y="502920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38" name="Image 7" descr="./icon_brai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104" y="5129784"/>
            <a:ext cx="301752" cy="301752"/>
          </a:xfrm>
          <a:prstGeom prst="rect">
            <a:avLst/>
          </a:prstGeom>
        </p:spPr>
      </p:pic>
      <p:sp>
        <p:nvSpPr>
          <p:cNvPr id="39" name="Text 29"/>
          <p:cNvSpPr/>
          <p:nvPr/>
        </p:nvSpPr>
        <p:spPr>
          <a:xfrm>
            <a:off x="1325880" y="501091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Brainstorming</a:t>
            </a:r>
            <a:endParaRPr lang="en-US" sz="1500" dirty="0"/>
          </a:p>
        </p:txBody>
      </p:sp>
      <p:sp>
        <p:nvSpPr>
          <p:cNvPr id="40" name="Text 30"/>
          <p:cNvSpPr/>
          <p:nvPr/>
        </p:nvSpPr>
        <p:spPr>
          <a:xfrm>
            <a:off x="1325880" y="539496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ideas are too half-formed to take to a colleague</a:t>
            </a:r>
            <a:endParaRPr lang="en-US" sz="1100" dirty="0"/>
          </a:p>
        </p:txBody>
      </p:sp>
      <p:sp>
        <p:nvSpPr>
          <p:cNvPr id="41" name="Shape 31"/>
          <p:cNvSpPr/>
          <p:nvPr/>
        </p:nvSpPr>
        <p:spPr>
          <a:xfrm>
            <a:off x="4343400" y="484632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2" name="Shape 32"/>
          <p:cNvSpPr/>
          <p:nvPr/>
        </p:nvSpPr>
        <p:spPr>
          <a:xfrm>
            <a:off x="4526280" y="502920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43" name="Image 8" descr="./icon_duc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6864" y="5129784"/>
            <a:ext cx="301752" cy="301752"/>
          </a:xfrm>
          <a:prstGeom prst="rect">
            <a:avLst/>
          </a:prstGeom>
        </p:spPr>
      </p:pic>
      <p:sp>
        <p:nvSpPr>
          <p:cNvPr id="44" name="Text 33"/>
          <p:cNvSpPr/>
          <p:nvPr/>
        </p:nvSpPr>
        <p:spPr>
          <a:xfrm>
            <a:off x="5120640" y="501091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Rubber-ducking proofs</a:t>
            </a:r>
            <a:endParaRPr lang="en-US" sz="1500" dirty="0"/>
          </a:p>
        </p:txBody>
      </p:sp>
      <p:sp>
        <p:nvSpPr>
          <p:cNvPr id="45" name="Text 34"/>
          <p:cNvSpPr/>
          <p:nvPr/>
        </p:nvSpPr>
        <p:spPr>
          <a:xfrm>
            <a:off x="5120640" y="539496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through arguments; pushback on gaps</a:t>
            </a:r>
            <a:endParaRPr lang="en-US" sz="1100" dirty="0"/>
          </a:p>
        </p:txBody>
      </p:sp>
      <p:sp>
        <p:nvSpPr>
          <p:cNvPr id="46" name="Shape 35"/>
          <p:cNvSpPr/>
          <p:nvPr/>
        </p:nvSpPr>
        <p:spPr>
          <a:xfrm>
            <a:off x="8138160" y="4846320"/>
            <a:ext cx="3657600" cy="1280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47" name="Shape 36"/>
          <p:cNvSpPr/>
          <p:nvPr/>
        </p:nvSpPr>
        <p:spPr>
          <a:xfrm>
            <a:off x="8321040" y="5029200"/>
            <a:ext cx="502920" cy="502920"/>
          </a:xfrm>
          <a:prstGeom prst="ellipse">
            <a:avLst/>
          </a:prstGeom>
          <a:solidFill>
            <a:srgbClr val="E0654A"/>
          </a:solidFill>
          <a:ln w="127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48" name="Image 9" descr="./icon_chines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1624" y="5129784"/>
            <a:ext cx="301752" cy="301752"/>
          </a:xfrm>
          <a:prstGeom prst="rect">
            <a:avLst/>
          </a:prstGeom>
        </p:spPr>
      </p:pic>
      <p:sp>
        <p:nvSpPr>
          <p:cNvPr id="49" name="Text 37"/>
          <p:cNvSpPr/>
          <p:nvPr/>
        </p:nvSpPr>
        <p:spPr>
          <a:xfrm>
            <a:off x="8915400" y="501091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Learning Chinese</a:t>
            </a:r>
            <a:endParaRPr lang="en-US" sz="1500" dirty="0"/>
          </a:p>
        </p:txBody>
      </p:sp>
      <p:sp>
        <p:nvSpPr>
          <p:cNvPr id="50" name="Text 38"/>
          <p:cNvSpPr/>
          <p:nvPr/>
        </p:nvSpPr>
        <p:spPr>
          <a:xfrm>
            <a:off x="8915400" y="5394960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Vocabulary practice, grammar, working through texts</a:t>
            </a:r>
            <a:endParaRPr lang="en-US" sz="1100" dirty="0"/>
          </a:p>
        </p:txBody>
      </p:sp>
      <p:sp>
        <p:nvSpPr>
          <p:cNvPr id="51" name="Shape 39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2" name="Text 40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53" name="Text 41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26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601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 don't use the intern for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pic>
        <p:nvPicPr>
          <p:cNvPr id="5" name="Image 0" descr="./intern_w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457200"/>
            <a:ext cx="1188720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48640" y="2148840"/>
            <a:ext cx="11064240" cy="123444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7" name="Text 4"/>
          <p:cNvSpPr/>
          <p:nvPr/>
        </p:nvSpPr>
        <p:spPr>
          <a:xfrm>
            <a:off x="731520" y="23317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✕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1828800" y="233172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 drafts of papers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828800" y="2788920"/>
            <a:ext cx="9601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Writing is thinking. Outsourcing the first draft outsources the thinking — and the bits I'd later cut are where the math happens.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48640" y="3520440"/>
            <a:ext cx="11064240" cy="123444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8"/>
          <p:cNvSpPr/>
          <p:nvPr/>
        </p:nvSpPr>
        <p:spPr>
          <a:xfrm>
            <a:off x="731520" y="37033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✕</a:t>
            </a:r>
            <a:endParaRPr lang="en-US" sz="5400" dirty="0"/>
          </a:p>
        </p:txBody>
      </p:sp>
      <p:sp>
        <p:nvSpPr>
          <p:cNvPr id="12" name="Text 9"/>
          <p:cNvSpPr/>
          <p:nvPr/>
        </p:nvSpPr>
        <p:spPr>
          <a:xfrm>
            <a:off x="1828800" y="370332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Checking correctness formally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1828800" y="4160520"/>
            <a:ext cx="9601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treat LLM output as informal mathematics/reasoning: useful, suggestive and guilty until proven innocent.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48640" y="4892040"/>
            <a:ext cx="11064240" cy="1234440"/>
          </a:xfrm>
          <a:prstGeom prst="rect">
            <a:avLst/>
          </a:prstGeom>
          <a:solidFill>
            <a:srgbClr val="FDF0EC"/>
          </a:solidFill>
          <a:ln w="1905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12"/>
          <p:cNvSpPr/>
          <p:nvPr/>
        </p:nvSpPr>
        <p:spPr>
          <a:xfrm>
            <a:off x="731520" y="50749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E065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✕</a:t>
            </a:r>
            <a:endParaRPr lang="en-US" sz="5400" dirty="0"/>
          </a:p>
        </p:txBody>
      </p:sp>
      <p:sp>
        <p:nvSpPr>
          <p:cNvPr id="16" name="Text 13"/>
          <p:cNvSpPr/>
          <p:nvPr/>
        </p:nvSpPr>
        <p:spPr>
          <a:xfrm>
            <a:off x="1828800" y="5074920"/>
            <a:ext cx="9601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Re-checking results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1828800" y="5532120"/>
            <a:ext cx="9601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step matters for a result, I redo it myself, both for correctness and understanding.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9" name="Text 16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26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666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E065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OVERVIEW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10972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three big ways I use it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1828800" cy="0"/>
          </a:xfrm>
          <a:prstGeom prst="line">
            <a:avLst/>
          </a:prstGeom>
          <a:noFill/>
          <a:ln w="25400">
            <a:solidFill>
              <a:srgbClr val="E0654A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5" name="Shape 3"/>
          <p:cNvSpPr/>
          <p:nvPr/>
        </p:nvSpPr>
        <p:spPr>
          <a:xfrm>
            <a:off x="548640" y="2103120"/>
            <a:ext cx="110642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6" name="Text 4"/>
          <p:cNvSpPr/>
          <p:nvPr/>
        </p:nvSpPr>
        <p:spPr>
          <a:xfrm>
            <a:off x="731520" y="224028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dirty="0">
                <a:solidFill>
                  <a:srgbClr val="E0654A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01</a:t>
            </a:r>
            <a:endParaRPr lang="en-US" sz="5600" dirty="0"/>
          </a:p>
        </p:txBody>
      </p:sp>
      <p:sp>
        <p:nvSpPr>
          <p:cNvPr id="7" name="Text 5"/>
          <p:cNvSpPr/>
          <p:nvPr/>
        </p:nvSpPr>
        <p:spPr>
          <a:xfrm>
            <a:off x="2011680" y="228600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Vibe coding for experimental mathematics on singularities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2011680" y="2761488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Building computational scaffolding I'd otherwise put off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2011680" y="3063240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glue around Singular, scans over families, parsing awkward output, debugging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3520440"/>
            <a:ext cx="110642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9"/>
          <p:cNvSpPr/>
          <p:nvPr/>
        </p:nvSpPr>
        <p:spPr>
          <a:xfrm>
            <a:off x="731520" y="365760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dirty="0">
                <a:solidFill>
                  <a:srgbClr val="E0654A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02</a:t>
            </a:r>
            <a:endParaRPr lang="en-US" sz="5600" dirty="0"/>
          </a:p>
        </p:txBody>
      </p:sp>
      <p:sp>
        <p:nvSpPr>
          <p:cNvPr id="12" name="Text 10"/>
          <p:cNvSpPr/>
          <p:nvPr/>
        </p:nvSpPr>
        <p:spPr>
          <a:xfrm>
            <a:off x="2011680" y="370332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 orientation in adjacent territory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011680" y="4178808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Turning a cloud of related ideas into a working plan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2011680" y="4480560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Toric mirror symmetry, GKZ variables, secondary fans — the table of contents for the problem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48640" y="4937760"/>
            <a:ext cx="1106424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16" name="Text 14"/>
          <p:cNvSpPr/>
          <p:nvPr/>
        </p:nvSpPr>
        <p:spPr>
          <a:xfrm>
            <a:off x="731520" y="5074920"/>
            <a:ext cx="10972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dirty="0">
                <a:solidFill>
                  <a:srgbClr val="E0654A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03</a:t>
            </a:r>
            <a:endParaRPr lang="en-US" sz="5600" dirty="0"/>
          </a:p>
        </p:txBody>
      </p:sp>
      <p:sp>
        <p:nvSpPr>
          <p:cNvPr id="17" name="Text 15"/>
          <p:cNvSpPr/>
          <p:nvPr/>
        </p:nvSpPr>
        <p:spPr>
          <a:xfrm>
            <a:off x="2011680" y="512064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F2A3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Simplifying combinatorial / algebraic expressions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2011680" y="5596128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Reindexing sums, spotting product rules, cleaning notation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2011680" y="5897880"/>
            <a:ext cx="9418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cs typeface="Calibri" pitchFamily="34" charset="-120"/>
              </a:rPr>
              <a:t>BCOV invariants and their products, Eulerian and binomial numbers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6350">
            <a:solidFill>
              <a:srgbClr val="D9CFC1"/>
            </a:solidFill>
            <a:prstDash val="solid"/>
          </a:ln>
        </p:spPr>
        <p:txBody>
          <a:bodyPr/>
          <a:lstStyle/>
          <a:p>
            <a:endParaRPr lang="sv-SE"/>
          </a:p>
        </p:txBody>
      </p:sp>
      <p:sp>
        <p:nvSpPr>
          <p:cNvPr id="21" name="Text 19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Confident Intern  ·  Dennis Eriksson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0698480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26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7FA3925-BF2F-5B43-B6BC-C1B1FEB88BF6}">
  <we:reference id="WA104380848" version="2.1.0.1" store="Omex" storeType="OMEX"/>
  <we:alternateReferences>
    <we:reference id="WA104380848" version="2.1.0.1" store="WA104380848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DB487B5-E7DC-564D-891F-E845F006FE49}">
  <we:reference id="WA200005566" version="3.0.1.2" store="Omex" storeType="OMEX"/>
  <we:alternateReferences>
    <we:reference id="WA200005566" version="3.0.1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3325</Words>
  <Application>Microsoft Macintosh PowerPoint</Application>
  <PresentationFormat>Bredbild</PresentationFormat>
  <Paragraphs>535</Paragraphs>
  <Slides>32</Slides>
  <Notes>31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40" baseType="lpstr">
      <vt:lpstr>Arial</vt:lpstr>
      <vt:lpstr>Bradley Hand ITC</vt:lpstr>
      <vt:lpstr>Calibri</vt:lpstr>
      <vt:lpstr>Cambria Math</vt:lpstr>
      <vt:lpstr>Consolas</vt:lpstr>
      <vt:lpstr>Georgia</vt:lpstr>
      <vt:lpstr>Impact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Very Confident Intern</dc:title>
  <dc:subject>PptxGenJS Presentation</dc:subject>
  <dc:creator>Dennis Eriksson</dc:creator>
  <cp:lastModifiedBy>Dennis Eriksson</cp:lastModifiedBy>
  <cp:revision>31</cp:revision>
  <dcterms:created xsi:type="dcterms:W3CDTF">2026-05-24T17:06:52Z</dcterms:created>
  <dcterms:modified xsi:type="dcterms:W3CDTF">2026-06-01T13:53:00Z</dcterms:modified>
</cp:coreProperties>
</file>